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6" r:id="rId10"/>
    <p:sldId id="267" r:id="rId11"/>
    <p:sldId id="269" r:id="rId12"/>
    <p:sldId id="268" r:id="rId13"/>
    <p:sldId id="264" r:id="rId14"/>
    <p:sldId id="265" r:id="rId15"/>
  </p:sldIdLst>
  <p:sldSz cx="18288000" cy="10287000"/>
  <p:notesSz cx="6858000" cy="9144000"/>
  <p:embeddedFontLst>
    <p:embeddedFont>
      <p:font typeface="Josefin Sans" pitchFamily="2" charset="77"/>
      <p:regular r:id="rId17"/>
      <p:bold r:id="rId18"/>
    </p:embeddedFont>
    <p:embeddedFont>
      <p:font typeface="Josefin Sans Bold" panose="020F0502020204030204" pitchFamily="34" charset="0"/>
      <p:regular r:id="rId19"/>
      <p:bold r:id="rId20"/>
      <p:italic r:id="rId21"/>
      <p:boldItalic r:id="rId22"/>
    </p:embeddedFont>
    <p:embeddedFont>
      <p:font typeface="Josefin Sans Semi-Bold" pitchFamily="2" charset="77"/>
      <p:regular r:id="rId23"/>
      <p:bold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92C3"/>
    <a:srgbClr val="2C728D"/>
    <a:srgbClr val="2E985B"/>
    <a:srgbClr val="F6D9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71" autoAdjust="0"/>
    <p:restoredTop sz="78151" autoAdjust="0"/>
  </p:normalViewPr>
  <p:slideViewPr>
    <p:cSldViewPr>
      <p:cViewPr varScale="1">
        <p:scale>
          <a:sx n="65" d="100"/>
          <a:sy n="65" d="100"/>
        </p:scale>
        <p:origin x="1272"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10.png>
</file>

<file path=ppt/media/image11.png>
</file>

<file path=ppt/media/image12.svg>
</file>

<file path=ppt/media/image13.png>
</file>

<file path=ppt/media/image14.png>
</file>

<file path=ppt/media/image15.png>
</file>

<file path=ppt/media/image16.svg>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jpeg>
</file>

<file path=ppt/media/image5.png>
</file>

<file path=ppt/media/image6.png>
</file>

<file path=ppt/media/image7.png>
</file>

<file path=ppt/media/image8.png>
</file>

<file path=ppt/media/image9.sv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508051-0A47-664E-A9C8-46F09F947AE3}" type="datetimeFigureOut">
              <a:rPr lang="en-US" smtClean="0"/>
              <a:t>8/9/25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55FD37-E808-FB4E-9FF5-1304DA60922B}" type="slidenum">
              <a:rPr lang="en-US" smtClean="0"/>
              <a:t>‹#›</a:t>
            </a:fld>
            <a:endParaRPr lang="en-US"/>
          </a:p>
        </p:txBody>
      </p:sp>
    </p:spTree>
    <p:extLst>
      <p:ext uri="{BB962C8B-B14F-4D97-AF65-F5344CB8AC3E}">
        <p14:creationId xmlns:p14="http://schemas.microsoft.com/office/powerpoint/2010/main" val="3838646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Welcome!</a:t>
            </a:r>
            <a:r>
              <a:rPr lang="en-US" dirty="0"/>
              <a:t> In this video, we’ll explore one of the most important ideas in statistics: the normal distribution.</a:t>
            </a:r>
          </a:p>
          <a:p>
            <a:endParaRPr lang="en-US" dirty="0"/>
          </a:p>
          <a:p>
            <a:r>
              <a:rPr lang="en-US" dirty="0"/>
              <a:t>Even if you’ve never seen a bell curve before, by the end of this lesson you’ll understand what it is, how it works, and why it matters in both academic research and everyday decisions.</a:t>
            </a:r>
          </a:p>
        </p:txBody>
      </p:sp>
      <p:sp>
        <p:nvSpPr>
          <p:cNvPr id="4" name="Slide Number Placeholder 3"/>
          <p:cNvSpPr>
            <a:spLocks noGrp="1"/>
          </p:cNvSpPr>
          <p:nvPr>
            <p:ph type="sldNum" sz="quarter" idx="5"/>
          </p:nvPr>
        </p:nvSpPr>
        <p:spPr/>
        <p:txBody>
          <a:bodyPr/>
          <a:lstStyle/>
          <a:p>
            <a:fld id="{F055FD37-E808-FB4E-9FF5-1304DA60922B}" type="slidenum">
              <a:rPr lang="en-US" smtClean="0"/>
              <a:t>1</a:t>
            </a:fld>
            <a:endParaRPr lang="en-US" dirty="0"/>
          </a:p>
        </p:txBody>
      </p:sp>
    </p:spTree>
    <p:extLst>
      <p:ext uri="{BB962C8B-B14F-4D97-AF65-F5344CB8AC3E}">
        <p14:creationId xmlns:p14="http://schemas.microsoft.com/office/powerpoint/2010/main" val="7616121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data doesn’t follow a perfect bell curve.</a:t>
            </a:r>
          </a:p>
          <a:p>
            <a:br>
              <a:rPr lang="en-US" dirty="0"/>
            </a:br>
            <a:r>
              <a:rPr lang="en-US" dirty="0"/>
              <a:t>It might be skewed—meaning one side stretches out—or it might have more than one peak. It could even be uniform, with values spread evenly across a range. That’s why statisticians use different tools when normality doesn’t apply.</a:t>
            </a:r>
          </a:p>
          <a:p>
            <a:endParaRPr lang="en-US" dirty="0"/>
          </a:p>
          <a:p>
            <a:r>
              <a:rPr lang="en-US" dirty="0"/>
              <a:t>You can run </a:t>
            </a:r>
            <a:r>
              <a:rPr lang="en-US" b="1" dirty="0"/>
              <a:t>non-parametric tests</a:t>
            </a:r>
            <a:r>
              <a:rPr lang="en-US" dirty="0"/>
              <a:t>, which don’t rely on assumptions about the data’s shape, or try a </a:t>
            </a:r>
            <a:r>
              <a:rPr lang="en-US" b="1" dirty="0"/>
              <a:t>data transformation</a:t>
            </a:r>
            <a:r>
              <a:rPr lang="en-US" dirty="0"/>
              <a:t> (like taking the log or square root) to help the data look more balanced. Visual analysis tools—such as histograms or curve plots—can help you spot patterns and decide your next step.</a:t>
            </a:r>
          </a:p>
          <a:p>
            <a:endParaRPr lang="en-US" dirty="0"/>
          </a:p>
          <a:p>
            <a:r>
              <a:rPr lang="en-US" dirty="0"/>
              <a:t>The key idea: not all data is normal—and that’s perfectly fine. The important thing is recognizing the shape of your data and choosing the right method to analyze it.</a:t>
            </a:r>
          </a:p>
        </p:txBody>
      </p:sp>
      <p:sp>
        <p:nvSpPr>
          <p:cNvPr id="4" name="Slide Number Placeholder 3"/>
          <p:cNvSpPr>
            <a:spLocks noGrp="1"/>
          </p:cNvSpPr>
          <p:nvPr>
            <p:ph type="sldNum" sz="quarter" idx="5"/>
          </p:nvPr>
        </p:nvSpPr>
        <p:spPr/>
        <p:txBody>
          <a:bodyPr/>
          <a:lstStyle/>
          <a:p>
            <a:fld id="{F055FD37-E808-FB4E-9FF5-1304DA60922B}" type="slidenum">
              <a:rPr lang="en-US" smtClean="0"/>
              <a:t>10</a:t>
            </a:fld>
            <a:endParaRPr lang="en-US"/>
          </a:p>
        </p:txBody>
      </p:sp>
    </p:spTree>
    <p:extLst>
      <p:ext uri="{BB962C8B-B14F-4D97-AF65-F5344CB8AC3E}">
        <p14:creationId xmlns:p14="http://schemas.microsoft.com/office/powerpoint/2010/main" val="7325257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data isn’t perfectly normal but still roughly symmetrical, we don’t have to give up on using powerful statistical tools. </a:t>
            </a:r>
          </a:p>
          <a:p>
            <a:endParaRPr lang="en-US" dirty="0"/>
          </a:p>
          <a:p>
            <a:r>
              <a:rPr lang="en-US" dirty="0"/>
              <a:t>The </a:t>
            </a:r>
            <a:r>
              <a:rPr lang="en-US" b="1" dirty="0"/>
              <a:t>t-distribution</a:t>
            </a:r>
            <a:r>
              <a:rPr lang="en-US" dirty="0"/>
              <a:t> is designed for just this situation. It’s similar in shape to the normal curve but has slightly </a:t>
            </a:r>
            <a:r>
              <a:rPr lang="en-US" b="1" dirty="0"/>
              <a:t>thicker tails</a:t>
            </a:r>
            <a:r>
              <a:rPr lang="en-US" dirty="0"/>
              <a:t>, which helps account for the uncertainty we have when sample sizes are </a:t>
            </a:r>
            <a:r>
              <a:rPr lang="en-US" b="1" dirty="0"/>
              <a:t>small</a:t>
            </a:r>
            <a:r>
              <a:rPr lang="en-US" dirty="0"/>
              <a:t> or when we don’t know the population standard deviation.</a:t>
            </a:r>
          </a:p>
          <a:p>
            <a:br>
              <a:rPr lang="en-US" dirty="0"/>
            </a:br>
            <a:r>
              <a:rPr lang="en-US" dirty="0"/>
              <a:t>As sample size increases, the t-distribution becomes nearly indistinguishable from the normal curve—so it bridges the gap nicely between small, uncertain datasets and more robust ones.</a:t>
            </a:r>
          </a:p>
        </p:txBody>
      </p:sp>
      <p:sp>
        <p:nvSpPr>
          <p:cNvPr id="4" name="Slide Number Placeholder 3"/>
          <p:cNvSpPr>
            <a:spLocks noGrp="1"/>
          </p:cNvSpPr>
          <p:nvPr>
            <p:ph type="sldNum" sz="quarter" idx="5"/>
          </p:nvPr>
        </p:nvSpPr>
        <p:spPr/>
        <p:txBody>
          <a:bodyPr/>
          <a:lstStyle/>
          <a:p>
            <a:fld id="{F055FD37-E808-FB4E-9FF5-1304DA60922B}" type="slidenum">
              <a:rPr lang="en-US" smtClean="0"/>
              <a:t>11</a:t>
            </a:fld>
            <a:endParaRPr lang="en-US"/>
          </a:p>
        </p:txBody>
      </p:sp>
    </p:spTree>
    <p:extLst>
      <p:ext uri="{BB962C8B-B14F-4D97-AF65-F5344CB8AC3E}">
        <p14:creationId xmlns:p14="http://schemas.microsoft.com/office/powerpoint/2010/main" val="2377552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try a quick example:</a:t>
            </a:r>
          </a:p>
          <a:p>
            <a:endParaRPr lang="en-US" dirty="0"/>
          </a:p>
          <a:p>
            <a:r>
              <a:rPr lang="en-US" dirty="0"/>
              <a:t>Suppose the average commute time for workers in a city is 30 minutes, with a standard deviation of 10 minutes.</a:t>
            </a:r>
          </a:p>
          <a:p>
            <a:endParaRPr lang="en-US" dirty="0"/>
          </a:p>
          <a:p>
            <a:r>
              <a:rPr lang="en-US" dirty="0"/>
              <a:t>Using the 68–95–99.7 rule, what range covers about 95% of commute times?</a:t>
            </a:r>
          </a:p>
          <a:p>
            <a:endParaRPr lang="en-US" dirty="0"/>
          </a:p>
          <a:p>
            <a:r>
              <a:rPr lang="en-US" b="1" dirty="0"/>
              <a:t>Answer:</a:t>
            </a:r>
            <a:r>
              <a:rPr lang="en-US" dirty="0"/>
              <a:t> From 10 to 50 minutes — that’s two standard deviations below and above the mean.</a:t>
            </a:r>
          </a:p>
          <a:p>
            <a:endParaRPr lang="en-US" dirty="0"/>
          </a:p>
          <a:p>
            <a:r>
              <a:rPr lang="en-US" dirty="0"/>
              <a:t>So, about 95% of workers in that city have a daily commute between 10 and 50 minutes, which helps planners understand what’s typical.</a:t>
            </a:r>
          </a:p>
        </p:txBody>
      </p:sp>
      <p:sp>
        <p:nvSpPr>
          <p:cNvPr id="4" name="Slide Number Placeholder 3"/>
          <p:cNvSpPr>
            <a:spLocks noGrp="1"/>
          </p:cNvSpPr>
          <p:nvPr>
            <p:ph type="sldNum" sz="quarter" idx="5"/>
          </p:nvPr>
        </p:nvSpPr>
        <p:spPr/>
        <p:txBody>
          <a:bodyPr/>
          <a:lstStyle/>
          <a:p>
            <a:fld id="{F055FD37-E808-FB4E-9FF5-1304DA60922B}" type="slidenum">
              <a:rPr lang="en-US" smtClean="0"/>
              <a:t>12</a:t>
            </a:fld>
            <a:endParaRPr lang="en-US"/>
          </a:p>
        </p:txBody>
      </p:sp>
    </p:spTree>
    <p:extLst>
      <p:ext uri="{BB962C8B-B14F-4D97-AF65-F5344CB8AC3E}">
        <p14:creationId xmlns:p14="http://schemas.microsoft.com/office/powerpoint/2010/main" val="34741663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Key takeaways:</a:t>
            </a:r>
          </a:p>
          <a:p>
            <a:endParaRPr lang="en-US" dirty="0"/>
          </a:p>
          <a:p>
            <a:pPr marL="171450" indent="-171450">
              <a:buFont typeface="Arial" panose="020B0604020202020204" pitchFamily="34" charset="0"/>
              <a:buChar char="•"/>
            </a:pPr>
            <a:r>
              <a:rPr lang="en-US" dirty="0"/>
              <a:t>The normal distribution is symmetrical and bell-shaped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mean, median, and mode are all at the center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Standard deviation shows how spread out values are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68–95–99.7 rule helps you understand probabilities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It’s used widely in education, health, research, and business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It’s powerful, but not universal. Some data isn’t normal, and that’s okay</a:t>
            </a:r>
          </a:p>
        </p:txBody>
      </p:sp>
      <p:sp>
        <p:nvSpPr>
          <p:cNvPr id="4" name="Slide Number Placeholder 3"/>
          <p:cNvSpPr>
            <a:spLocks noGrp="1"/>
          </p:cNvSpPr>
          <p:nvPr>
            <p:ph type="sldNum" sz="quarter" idx="5"/>
          </p:nvPr>
        </p:nvSpPr>
        <p:spPr/>
        <p:txBody>
          <a:bodyPr/>
          <a:lstStyle/>
          <a:p>
            <a:fld id="{F055FD37-E808-FB4E-9FF5-1304DA60922B}" type="slidenum">
              <a:rPr lang="en-US" smtClean="0"/>
              <a:t>13</a:t>
            </a:fld>
            <a:endParaRPr lang="en-US"/>
          </a:p>
        </p:txBody>
      </p:sp>
    </p:spTree>
    <p:extLst>
      <p:ext uri="{BB962C8B-B14F-4D97-AF65-F5344CB8AC3E}">
        <p14:creationId xmlns:p14="http://schemas.microsoft.com/office/powerpoint/2010/main" val="10033814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watching!</a:t>
            </a:r>
          </a:p>
          <a:p>
            <a:endParaRPr lang="en-US" dirty="0"/>
          </a:p>
          <a:p>
            <a:r>
              <a:rPr lang="en-US" dirty="0"/>
              <a:t>This lesson on the normal distribution is just one small step in mastering statistics, but it’s a foundational one.</a:t>
            </a:r>
          </a:p>
        </p:txBody>
      </p:sp>
      <p:sp>
        <p:nvSpPr>
          <p:cNvPr id="4" name="Slide Number Placeholder 3"/>
          <p:cNvSpPr>
            <a:spLocks noGrp="1"/>
          </p:cNvSpPr>
          <p:nvPr>
            <p:ph type="sldNum" sz="quarter" idx="5"/>
          </p:nvPr>
        </p:nvSpPr>
        <p:spPr/>
        <p:txBody>
          <a:bodyPr/>
          <a:lstStyle/>
          <a:p>
            <a:fld id="{F055FD37-E808-FB4E-9FF5-1304DA60922B}" type="slidenum">
              <a:rPr lang="en-US" smtClean="0"/>
              <a:t>14</a:t>
            </a:fld>
            <a:endParaRPr lang="en-US"/>
          </a:p>
        </p:txBody>
      </p:sp>
    </p:spTree>
    <p:extLst>
      <p:ext uri="{BB962C8B-B14F-4D97-AF65-F5344CB8AC3E}">
        <p14:creationId xmlns:p14="http://schemas.microsoft.com/office/powerpoint/2010/main" val="319419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begin, here’s what you’ll be able to do by the end of this lesson:</a:t>
            </a:r>
          </a:p>
          <a:p>
            <a:endParaRPr lang="en-US" dirty="0"/>
          </a:p>
          <a:p>
            <a:pPr marL="171450" indent="-171450">
              <a:buFont typeface="Arial" panose="020B0604020202020204" pitchFamily="34" charset="0"/>
              <a:buChar char="•"/>
            </a:pPr>
            <a:r>
              <a:rPr lang="en-US" dirty="0"/>
              <a:t>Describe the key characteristics of a normal distribution: what it looks like and what makes it unique.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Understand how standard deviation helps measure the spread of data on a bell curve.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Apply the 68–95–99.7 rule to interpret where most values fall in a normal distribution.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Recognize real-life examples where the normal distribution naturally occurs, such as test scores or human height.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Identify when data may not follow a normal distribution and what to do about it.</a:t>
            </a:r>
          </a:p>
        </p:txBody>
      </p:sp>
      <p:sp>
        <p:nvSpPr>
          <p:cNvPr id="4" name="Slide Number Placeholder 3"/>
          <p:cNvSpPr>
            <a:spLocks noGrp="1"/>
          </p:cNvSpPr>
          <p:nvPr>
            <p:ph type="sldNum" sz="quarter" idx="5"/>
          </p:nvPr>
        </p:nvSpPr>
        <p:spPr/>
        <p:txBody>
          <a:bodyPr/>
          <a:lstStyle/>
          <a:p>
            <a:fld id="{F055FD37-E808-FB4E-9FF5-1304DA60922B}" type="slidenum">
              <a:rPr lang="en-US" smtClean="0"/>
              <a:t>2</a:t>
            </a:fld>
            <a:endParaRPr lang="en-US" dirty="0"/>
          </a:p>
        </p:txBody>
      </p:sp>
    </p:spTree>
    <p:extLst>
      <p:ext uri="{BB962C8B-B14F-4D97-AF65-F5344CB8AC3E}">
        <p14:creationId xmlns:p14="http://schemas.microsoft.com/office/powerpoint/2010/main" val="33643221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quick definition. In statistics, a </a:t>
            </a:r>
            <a:r>
              <a:rPr lang="en-US" b="1" dirty="0"/>
              <a:t>distribution</a:t>
            </a:r>
            <a:r>
              <a:rPr lang="en-US" dirty="0"/>
              <a:t> shows how values are spread across a dataset.</a:t>
            </a:r>
          </a:p>
          <a:p>
            <a:endParaRPr lang="en-US" dirty="0"/>
          </a:p>
          <a:p>
            <a:r>
              <a:rPr lang="en-US" dirty="0"/>
              <a:t>Some distributions are </a:t>
            </a:r>
            <a:r>
              <a:rPr lang="en-US" b="1" dirty="0"/>
              <a:t>uniform</a:t>
            </a:r>
            <a:r>
              <a:rPr lang="en-US" dirty="0"/>
              <a:t>, where each value is equally likely.</a:t>
            </a:r>
          </a:p>
          <a:p>
            <a:br>
              <a:rPr lang="en-US" dirty="0"/>
            </a:br>
            <a:r>
              <a:rPr lang="en-US" dirty="0"/>
              <a:t>Others are </a:t>
            </a:r>
            <a:r>
              <a:rPr lang="en-US" b="1" dirty="0"/>
              <a:t>skewed</a:t>
            </a:r>
            <a:r>
              <a:rPr lang="en-US" dirty="0"/>
              <a:t>, with most values leaning toward one side.</a:t>
            </a:r>
          </a:p>
          <a:p>
            <a:br>
              <a:rPr lang="en-US" dirty="0"/>
            </a:br>
            <a:r>
              <a:rPr lang="en-US" dirty="0"/>
              <a:t>A </a:t>
            </a:r>
            <a:r>
              <a:rPr lang="en-US" b="1" dirty="0"/>
              <a:t>symmetrical</a:t>
            </a:r>
            <a:r>
              <a:rPr lang="en-US" dirty="0"/>
              <a:t> distribution is balanced on both sides of the center.</a:t>
            </a:r>
          </a:p>
          <a:p>
            <a:endParaRPr lang="en-US" dirty="0"/>
          </a:p>
          <a:p>
            <a:r>
              <a:rPr lang="en-US" dirty="0"/>
              <a:t>The normal distribution is a perfect example of symmetry, which is one reason it’s so widely used. We’ll look at some examples of symmetrical distributions shortly.</a:t>
            </a:r>
          </a:p>
          <a:p>
            <a:endParaRPr lang="en-US" dirty="0"/>
          </a:p>
          <a:p>
            <a:r>
              <a:rPr lang="en-US" dirty="0"/>
              <a:t>But just as a quick example of the other two:</a:t>
            </a:r>
          </a:p>
          <a:p>
            <a:endParaRPr lang="en-US" dirty="0"/>
          </a:p>
          <a:p>
            <a:pPr marL="171450" indent="-171450">
              <a:buFont typeface="Arial" panose="020B0604020202020204" pitchFamily="34" charset="0"/>
              <a:buChar char="•"/>
            </a:pPr>
            <a:r>
              <a:rPr lang="en-US" dirty="0"/>
              <a:t>Rolling a die produces a uniform distribution.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Household income often follows a skewed distribution—most people earn moderate amounts, but a few earn extremely high incomes that stretch the tail to the right.</a:t>
            </a:r>
          </a:p>
        </p:txBody>
      </p:sp>
      <p:sp>
        <p:nvSpPr>
          <p:cNvPr id="4" name="Slide Number Placeholder 3"/>
          <p:cNvSpPr>
            <a:spLocks noGrp="1"/>
          </p:cNvSpPr>
          <p:nvPr>
            <p:ph type="sldNum" sz="quarter" idx="5"/>
          </p:nvPr>
        </p:nvSpPr>
        <p:spPr/>
        <p:txBody>
          <a:bodyPr/>
          <a:lstStyle/>
          <a:p>
            <a:fld id="{F055FD37-E808-FB4E-9FF5-1304DA60922B}" type="slidenum">
              <a:rPr lang="en-US" smtClean="0"/>
              <a:t>3</a:t>
            </a:fld>
            <a:endParaRPr lang="en-US" dirty="0"/>
          </a:p>
        </p:txBody>
      </p:sp>
    </p:spTree>
    <p:extLst>
      <p:ext uri="{BB962C8B-B14F-4D97-AF65-F5344CB8AC3E}">
        <p14:creationId xmlns:p14="http://schemas.microsoft.com/office/powerpoint/2010/main" val="3612013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classic </a:t>
            </a:r>
            <a:r>
              <a:rPr lang="en-US" b="1" dirty="0"/>
              <a:t>bell curve</a:t>
            </a:r>
            <a:r>
              <a:rPr lang="en-US" dirty="0"/>
              <a:t>, also known as the normal distribution. It’s perfectly symmetrical, with a single peak in the center. The highest point marks the </a:t>
            </a:r>
            <a:r>
              <a:rPr lang="en-US" b="1" dirty="0"/>
              <a:t>mean</a:t>
            </a:r>
            <a:r>
              <a:rPr lang="en-US" dirty="0"/>
              <a:t>, which is the average value of the dataset.</a:t>
            </a:r>
          </a:p>
          <a:p>
            <a:r>
              <a:rPr lang="en-US" dirty="0"/>
              <a:t>A quick refresher:</a:t>
            </a:r>
          </a:p>
          <a:p>
            <a:endParaRPr lang="en-US" dirty="0"/>
          </a:p>
          <a:p>
            <a:pPr marL="171450" indent="-171450">
              <a:buFont typeface="Arial" panose="020B0604020202020204" pitchFamily="34" charset="0"/>
              <a:buChar char="•"/>
            </a:pPr>
            <a:r>
              <a:rPr lang="en-US" b="1" dirty="0"/>
              <a:t>Mean</a:t>
            </a:r>
            <a:r>
              <a:rPr lang="en-US" dirty="0"/>
              <a:t>: the average of all values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Median</a:t>
            </a:r>
            <a:r>
              <a:rPr lang="en-US" dirty="0"/>
              <a:t>: the middle value when the data is sorted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Mode</a:t>
            </a:r>
            <a:r>
              <a:rPr lang="en-US" dirty="0"/>
              <a:t>: the most frequently occurring value</a:t>
            </a:r>
          </a:p>
          <a:p>
            <a:endParaRPr lang="en-US" dirty="0"/>
          </a:p>
          <a:p>
            <a:r>
              <a:rPr lang="en-US" dirty="0"/>
              <a:t>In a normal distribution, all three align at the center, making it a powerful model for data that clusters around an average.</a:t>
            </a:r>
          </a:p>
        </p:txBody>
      </p:sp>
      <p:sp>
        <p:nvSpPr>
          <p:cNvPr id="4" name="Slide Number Placeholder 3"/>
          <p:cNvSpPr>
            <a:spLocks noGrp="1"/>
          </p:cNvSpPr>
          <p:nvPr>
            <p:ph type="sldNum" sz="quarter" idx="5"/>
          </p:nvPr>
        </p:nvSpPr>
        <p:spPr/>
        <p:txBody>
          <a:bodyPr/>
          <a:lstStyle/>
          <a:p>
            <a:fld id="{F055FD37-E808-FB4E-9FF5-1304DA60922B}" type="slidenum">
              <a:rPr lang="en-US" smtClean="0"/>
              <a:t>4</a:t>
            </a:fld>
            <a:endParaRPr lang="en-US" dirty="0"/>
          </a:p>
        </p:txBody>
      </p:sp>
    </p:spTree>
    <p:extLst>
      <p:ext uri="{BB962C8B-B14F-4D97-AF65-F5344CB8AC3E}">
        <p14:creationId xmlns:p14="http://schemas.microsoft.com/office/powerpoint/2010/main" val="31083504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where does the normal distribution show up in real life?</a:t>
            </a:r>
          </a:p>
          <a:p>
            <a:endParaRPr lang="en-US" dirty="0"/>
          </a:p>
          <a:p>
            <a:pPr marL="171450" indent="-171450">
              <a:buFont typeface="Arial" panose="020B0604020202020204" pitchFamily="34" charset="0"/>
              <a:buChar char="•"/>
            </a:pPr>
            <a:r>
              <a:rPr lang="en-US" b="1" dirty="0"/>
              <a:t>Human height</a:t>
            </a:r>
            <a:r>
              <a:rPr lang="en-US" dirty="0"/>
              <a:t>: Most people are near the average, with fewer very short or very tall individuals.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IQ scores</a:t>
            </a:r>
            <a:r>
              <a:rPr lang="en-US" dirty="0"/>
              <a:t>: Designed to have a mean of 100, with most scores clustering near that point.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Standardized tests</a:t>
            </a:r>
            <a:r>
              <a:rPr lang="en-US" dirty="0"/>
              <a:t> like the SAT or ACT: Built to follow a normal curve for fairness.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Even things like </a:t>
            </a:r>
            <a:r>
              <a:rPr lang="en-US" b="1" dirty="0"/>
              <a:t>blood pressure</a:t>
            </a:r>
            <a:r>
              <a:rPr lang="en-US" dirty="0"/>
              <a:t> or </a:t>
            </a:r>
            <a:r>
              <a:rPr lang="en-US" b="1" dirty="0"/>
              <a:t>shoe sizes</a:t>
            </a:r>
            <a:r>
              <a:rPr lang="en-US" dirty="0"/>
              <a:t> often follow a bell-shaped pattern.</a:t>
            </a:r>
          </a:p>
          <a:p>
            <a:endParaRPr lang="en-US" dirty="0"/>
          </a:p>
          <a:p>
            <a:r>
              <a:rPr lang="en-US" dirty="0"/>
              <a:t>These examples show how the normal distribution helps us understand what’s typical and what’s unusual.</a:t>
            </a:r>
          </a:p>
        </p:txBody>
      </p:sp>
      <p:sp>
        <p:nvSpPr>
          <p:cNvPr id="4" name="Slide Number Placeholder 3"/>
          <p:cNvSpPr>
            <a:spLocks noGrp="1"/>
          </p:cNvSpPr>
          <p:nvPr>
            <p:ph type="sldNum" sz="quarter" idx="5"/>
          </p:nvPr>
        </p:nvSpPr>
        <p:spPr/>
        <p:txBody>
          <a:bodyPr/>
          <a:lstStyle/>
          <a:p>
            <a:fld id="{F055FD37-E808-FB4E-9FF5-1304DA60922B}" type="slidenum">
              <a:rPr lang="en-US" smtClean="0"/>
              <a:t>5</a:t>
            </a:fld>
            <a:endParaRPr lang="en-US" dirty="0"/>
          </a:p>
        </p:txBody>
      </p:sp>
    </p:spTree>
    <p:extLst>
      <p:ext uri="{BB962C8B-B14F-4D97-AF65-F5344CB8AC3E}">
        <p14:creationId xmlns:p14="http://schemas.microsoft.com/office/powerpoint/2010/main" val="14750241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talk about </a:t>
            </a:r>
            <a:r>
              <a:rPr lang="en-US" b="1" dirty="0"/>
              <a:t>standard deviation</a:t>
            </a:r>
            <a:r>
              <a:rPr lang="en-US" dirty="0"/>
              <a:t>, represented by the Greek letter sigma (</a:t>
            </a:r>
            <a:r>
              <a:rPr lang="el-GR" dirty="0"/>
              <a:t>σ). </a:t>
            </a:r>
            <a:r>
              <a:rPr lang="en-US" dirty="0"/>
              <a:t>It tells us how spread out the data is from the mean (</a:t>
            </a:r>
            <a:r>
              <a:rPr lang="el-GR" dirty="0"/>
              <a:t>μ).</a:t>
            </a:r>
            <a:endParaRPr lang="en-US" dirty="0"/>
          </a:p>
          <a:p>
            <a:endParaRPr lang="el-GR" dirty="0"/>
          </a:p>
          <a:p>
            <a:r>
              <a:rPr lang="en-US" dirty="0"/>
              <a:t>In a normal distribution:</a:t>
            </a:r>
          </a:p>
          <a:p>
            <a:endParaRPr lang="en-US" dirty="0"/>
          </a:p>
          <a:p>
            <a:pPr marL="171450" indent="-171450">
              <a:buFont typeface="Arial" panose="020B0604020202020204" pitchFamily="34" charset="0"/>
              <a:buChar char="•"/>
            </a:pPr>
            <a:r>
              <a:rPr lang="en-US" dirty="0"/>
              <a:t>A small </a:t>
            </a:r>
            <a:r>
              <a:rPr lang="el-GR" dirty="0"/>
              <a:t>σ </a:t>
            </a:r>
            <a:r>
              <a:rPr lang="en-US" dirty="0"/>
              <a:t>means values are tightly clustered around the mean.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 large </a:t>
            </a:r>
            <a:r>
              <a:rPr lang="el-GR" dirty="0"/>
              <a:t>σ </a:t>
            </a:r>
            <a:r>
              <a:rPr lang="en-US" dirty="0"/>
              <a:t>means values are more spread out.</a:t>
            </a:r>
          </a:p>
          <a:p>
            <a:endParaRPr lang="en-US" dirty="0"/>
          </a:p>
          <a:p>
            <a:r>
              <a:rPr lang="en-US" dirty="0"/>
              <a:t>For example, two classes might both have an average test score of 80, but one class might have scores between 75 and 85, while the other ranges from 60 to 100. That’s the difference standard deviation captures.</a:t>
            </a:r>
          </a:p>
        </p:txBody>
      </p:sp>
      <p:sp>
        <p:nvSpPr>
          <p:cNvPr id="4" name="Slide Number Placeholder 3"/>
          <p:cNvSpPr>
            <a:spLocks noGrp="1"/>
          </p:cNvSpPr>
          <p:nvPr>
            <p:ph type="sldNum" sz="quarter" idx="5"/>
          </p:nvPr>
        </p:nvSpPr>
        <p:spPr/>
        <p:txBody>
          <a:bodyPr/>
          <a:lstStyle/>
          <a:p>
            <a:fld id="{F055FD37-E808-FB4E-9FF5-1304DA60922B}" type="slidenum">
              <a:rPr lang="en-US" smtClean="0"/>
              <a:t>6</a:t>
            </a:fld>
            <a:endParaRPr lang="en-US"/>
          </a:p>
        </p:txBody>
      </p:sp>
    </p:spTree>
    <p:extLst>
      <p:ext uri="{BB962C8B-B14F-4D97-AF65-F5344CB8AC3E}">
        <p14:creationId xmlns:p14="http://schemas.microsoft.com/office/powerpoint/2010/main" val="31730014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rule describes how data falls within standard deviations of the mean:</a:t>
            </a:r>
          </a:p>
          <a:p>
            <a:endParaRPr lang="en-US" dirty="0"/>
          </a:p>
          <a:p>
            <a:pPr marL="171450" indent="-171450">
              <a:buFont typeface="Arial" panose="020B0604020202020204" pitchFamily="34" charset="0"/>
              <a:buChar char="•"/>
            </a:pPr>
            <a:r>
              <a:rPr lang="en-US" dirty="0"/>
              <a:t>68% of values fall within 1 standard deviation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95% fall within 2 standard deviations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99.7% fall within 3 standard deviations</a:t>
            </a:r>
          </a:p>
          <a:p>
            <a:endParaRPr lang="en-US" dirty="0"/>
          </a:p>
          <a:p>
            <a:r>
              <a:rPr lang="en-US" dirty="0"/>
              <a:t>Let’s say the average test score is 70 with a standard deviation of 10:</a:t>
            </a:r>
          </a:p>
          <a:p>
            <a:endParaRPr lang="en-US" dirty="0"/>
          </a:p>
          <a:p>
            <a:pPr marL="171450" indent="-171450">
              <a:buFont typeface="Arial" panose="020B0604020202020204" pitchFamily="34" charset="0"/>
              <a:buChar char="•"/>
            </a:pPr>
            <a:r>
              <a:rPr lang="en-US" dirty="0"/>
              <a:t>68% of students scored between 60 and 80</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95% scored between 50 and 90</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Nearly everyone scored between 40 and 100</a:t>
            </a:r>
          </a:p>
          <a:p>
            <a:endParaRPr lang="en-US" dirty="0"/>
          </a:p>
          <a:p>
            <a:r>
              <a:rPr lang="en-US" dirty="0"/>
              <a:t>This rule helps us quickly estimate probabilities and understand how common or rare a value is.</a:t>
            </a:r>
          </a:p>
        </p:txBody>
      </p:sp>
      <p:sp>
        <p:nvSpPr>
          <p:cNvPr id="4" name="Slide Number Placeholder 3"/>
          <p:cNvSpPr>
            <a:spLocks noGrp="1"/>
          </p:cNvSpPr>
          <p:nvPr>
            <p:ph type="sldNum" sz="quarter" idx="5"/>
          </p:nvPr>
        </p:nvSpPr>
        <p:spPr/>
        <p:txBody>
          <a:bodyPr/>
          <a:lstStyle/>
          <a:p>
            <a:fld id="{F055FD37-E808-FB4E-9FF5-1304DA60922B}" type="slidenum">
              <a:rPr lang="en-US" smtClean="0"/>
              <a:t>7</a:t>
            </a:fld>
            <a:endParaRPr lang="en-US"/>
          </a:p>
        </p:txBody>
      </p:sp>
    </p:spTree>
    <p:extLst>
      <p:ext uri="{BB962C8B-B14F-4D97-AF65-F5344CB8AC3E}">
        <p14:creationId xmlns:p14="http://schemas.microsoft.com/office/powerpoint/2010/main" val="20269151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why is this important? Because the normal distribution helps us:</a:t>
            </a:r>
          </a:p>
          <a:p>
            <a:endParaRPr lang="en-US" dirty="0"/>
          </a:p>
          <a:p>
            <a:pPr marL="171450" indent="-171450">
              <a:buFont typeface="Arial" panose="020B0604020202020204" pitchFamily="34" charset="0"/>
              <a:buChar char="•"/>
            </a:pPr>
            <a:r>
              <a:rPr lang="en-US" dirty="0"/>
              <a:t>Identify outliers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Calculate probabilities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Make decisions about performance, quality, and fairness</a:t>
            </a:r>
          </a:p>
          <a:p>
            <a:endParaRPr lang="en-US" dirty="0"/>
          </a:p>
          <a:p>
            <a:r>
              <a:rPr lang="en-US" dirty="0"/>
              <a:t>It’s used in education, healthcare, psychology, economics, and more. If you’ve ever seen a grading curve or read about average blood pressure, you’ve seen the normal distribution at work.</a:t>
            </a:r>
          </a:p>
          <a:p>
            <a:endParaRPr lang="en-US" dirty="0"/>
          </a:p>
          <a:p>
            <a:r>
              <a:rPr lang="en-US" dirty="0"/>
              <a:t>In short, the normal distribution helps us make sense of the world through data.</a:t>
            </a:r>
          </a:p>
        </p:txBody>
      </p:sp>
      <p:sp>
        <p:nvSpPr>
          <p:cNvPr id="4" name="Slide Number Placeholder 3"/>
          <p:cNvSpPr>
            <a:spLocks noGrp="1"/>
          </p:cNvSpPr>
          <p:nvPr>
            <p:ph type="sldNum" sz="quarter" idx="5"/>
          </p:nvPr>
        </p:nvSpPr>
        <p:spPr/>
        <p:txBody>
          <a:bodyPr/>
          <a:lstStyle/>
          <a:p>
            <a:fld id="{F055FD37-E808-FB4E-9FF5-1304DA60922B}" type="slidenum">
              <a:rPr lang="en-US" smtClean="0"/>
              <a:t>8</a:t>
            </a:fld>
            <a:endParaRPr lang="en-US"/>
          </a:p>
        </p:txBody>
      </p:sp>
    </p:spTree>
    <p:extLst>
      <p:ext uri="{BB962C8B-B14F-4D97-AF65-F5344CB8AC3E}">
        <p14:creationId xmlns:p14="http://schemas.microsoft.com/office/powerpoint/2010/main" val="21705656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bell-shaped curve doesn’t always mean you’re looking at a true normal distribution.</a:t>
            </a:r>
          </a:p>
          <a:p>
            <a:endParaRPr lang="en-US" dirty="0"/>
          </a:p>
          <a:p>
            <a:r>
              <a:rPr lang="en-US" dirty="0"/>
              <a:t>In real life, data can be skewed, categorical, or have other patterns that don’t follow the normal model. The 68–95–99.7 rule only works for data that truly follows a normal distribution.</a:t>
            </a:r>
          </a:p>
          <a:p>
            <a:endParaRPr lang="en-US" dirty="0"/>
          </a:p>
          <a:p>
            <a:r>
              <a:rPr lang="en-US" dirty="0"/>
              <a:t>Some curves, like </a:t>
            </a:r>
            <a:r>
              <a:rPr lang="en-US" b="1" dirty="0"/>
              <a:t>t-distributions</a:t>
            </a:r>
            <a:r>
              <a:rPr lang="en-US" dirty="0"/>
              <a:t>, may look similar but behave differently—especially in the tails.</a:t>
            </a:r>
          </a:p>
        </p:txBody>
      </p:sp>
      <p:sp>
        <p:nvSpPr>
          <p:cNvPr id="4" name="Slide Number Placeholder 3"/>
          <p:cNvSpPr>
            <a:spLocks noGrp="1"/>
          </p:cNvSpPr>
          <p:nvPr>
            <p:ph type="sldNum" sz="quarter" idx="5"/>
          </p:nvPr>
        </p:nvSpPr>
        <p:spPr/>
        <p:txBody>
          <a:bodyPr/>
          <a:lstStyle/>
          <a:p>
            <a:fld id="{F055FD37-E808-FB4E-9FF5-1304DA60922B}" type="slidenum">
              <a:rPr lang="en-US" smtClean="0"/>
              <a:t>9</a:t>
            </a:fld>
            <a:endParaRPr lang="en-US"/>
          </a:p>
        </p:txBody>
      </p:sp>
    </p:spTree>
    <p:extLst>
      <p:ext uri="{BB962C8B-B14F-4D97-AF65-F5344CB8AC3E}">
        <p14:creationId xmlns:p14="http://schemas.microsoft.com/office/powerpoint/2010/main" val="4275186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8/9/25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2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2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7.xml"/><Relationship Id="rId7" Type="http://schemas.openxmlformats.org/officeDocument/2006/relationships/image" Target="../media/image10.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2.png"/><Relationship Id="rId4" Type="http://schemas.openxmlformats.org/officeDocument/2006/relationships/notesSlide" Target="../notesSlides/notesSlide5.xml"/><Relationship Id="rId9" Type="http://schemas.openxmlformats.org/officeDocument/2006/relationships/image" Target="../media/image12.sv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slideLayout" Target="../slideLayouts/slideLayout7.xml"/><Relationship Id="rId7" Type="http://schemas.openxmlformats.org/officeDocument/2006/relationships/image" Target="../media/image16.sv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5.png"/><Relationship Id="rId11" Type="http://schemas.openxmlformats.org/officeDocument/2006/relationships/image" Target="../media/image2.pn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notesSlide" Target="../notesSlides/notesSlide8.xml"/><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a:off x="4266510" y="266010"/>
            <a:ext cx="9754980" cy="9754980"/>
          </a:xfrm>
          <a:custGeom>
            <a:avLst/>
            <a:gdLst/>
            <a:ahLst/>
            <a:cxnLst/>
            <a:rect l="l" t="t" r="r" b="b"/>
            <a:pathLst>
              <a:path w="9754980" h="9754980">
                <a:moveTo>
                  <a:pt x="0" y="0"/>
                </a:moveTo>
                <a:lnTo>
                  <a:pt x="9754980" y="0"/>
                </a:lnTo>
                <a:lnTo>
                  <a:pt x="9754980" y="9754980"/>
                </a:lnTo>
                <a:lnTo>
                  <a:pt x="0" y="9754980"/>
                </a:lnTo>
                <a:lnTo>
                  <a:pt x="0" y="0"/>
                </a:lnTo>
                <a:close/>
              </a:path>
            </a:pathLst>
          </a:custGeom>
          <a:blipFill>
            <a:blip r:embed="rId5">
              <a:alphaModFix amt="75000"/>
            </a:blip>
            <a:stretch>
              <a:fillRect/>
            </a:stretch>
          </a:blipFill>
        </p:spPr>
        <p:txBody>
          <a:bodyPr/>
          <a:lstStyle/>
          <a:p>
            <a:endParaRPr lang="en-US" dirty="0"/>
          </a:p>
        </p:txBody>
      </p:sp>
      <p:sp>
        <p:nvSpPr>
          <p:cNvPr id="3" name="TextBox 3"/>
          <p:cNvSpPr txBox="1"/>
          <p:nvPr/>
        </p:nvSpPr>
        <p:spPr>
          <a:xfrm>
            <a:off x="1028700" y="3854137"/>
            <a:ext cx="16230600" cy="2607301"/>
          </a:xfrm>
          <a:prstGeom prst="rect">
            <a:avLst/>
          </a:prstGeom>
        </p:spPr>
        <p:txBody>
          <a:bodyPr lIns="0" tIns="0" rIns="0" bIns="0" rtlCol="0" anchor="t">
            <a:spAutoFit/>
          </a:bodyPr>
          <a:lstStyle/>
          <a:p>
            <a:pPr algn="ctr">
              <a:lnSpc>
                <a:spcPts val="10262"/>
              </a:lnSpc>
            </a:pPr>
            <a:r>
              <a:rPr lang="en-US" sz="8847" b="1" dirty="0">
                <a:solidFill>
                  <a:srgbClr val="DD595F"/>
                </a:solidFill>
                <a:latin typeface="Josefin Sans Bold"/>
                <a:ea typeface="Josefin Sans Bold"/>
                <a:cs typeface="Josefin Sans Bold"/>
                <a:sym typeface="Josefin Sans Bold"/>
              </a:rPr>
              <a:t>UNDERSTANDING THE NORMAL DISTRIBUTION</a:t>
            </a:r>
          </a:p>
        </p:txBody>
      </p:sp>
      <p:pic>
        <p:nvPicPr>
          <p:cNvPr id="29" name="Audio 28">
            <a:extLst>
              <a:ext uri="{FF2B5EF4-FFF2-40B4-BE49-F238E27FC236}">
                <a16:creationId xmlns:a16="http://schemas.microsoft.com/office/drawing/2014/main" id="{2B72A07B-EFF7-F3A2-B973-C97259B3F32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2352"/>
    </mc:Choice>
    <mc:Fallback xmlns="">
      <p:transition spd="slow" advTm="22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862A6"/>
        </a:solidFill>
        <a:effectLst/>
      </p:bgPr>
    </p:bg>
    <p:spTree>
      <p:nvGrpSpPr>
        <p:cNvPr id="1" name=""/>
        <p:cNvGrpSpPr/>
        <p:nvPr/>
      </p:nvGrpSpPr>
      <p:grpSpPr>
        <a:xfrm>
          <a:off x="0" y="0"/>
          <a:ext cx="0" cy="0"/>
          <a:chOff x="0" y="0"/>
          <a:chExt cx="0" cy="0"/>
        </a:xfrm>
      </p:grpSpPr>
      <p:sp>
        <p:nvSpPr>
          <p:cNvPr id="9" name="AutoShape 9"/>
          <p:cNvSpPr/>
          <p:nvPr/>
        </p:nvSpPr>
        <p:spPr>
          <a:xfrm>
            <a:off x="0" y="0"/>
            <a:ext cx="18288000" cy="355402"/>
          </a:xfrm>
          <a:prstGeom prst="rect">
            <a:avLst/>
          </a:prstGeom>
          <a:solidFill>
            <a:srgbClr val="A44A7E"/>
          </a:solidFill>
        </p:spPr>
        <p:txBody>
          <a:bodyPr/>
          <a:lstStyle/>
          <a:p>
            <a:endParaRPr lang="en-US"/>
          </a:p>
        </p:txBody>
      </p:sp>
      <p:sp>
        <p:nvSpPr>
          <p:cNvPr id="10" name="AutoShape 10"/>
          <p:cNvSpPr/>
          <p:nvPr/>
        </p:nvSpPr>
        <p:spPr>
          <a:xfrm>
            <a:off x="-1" y="346707"/>
            <a:ext cx="18288001" cy="320988"/>
          </a:xfrm>
          <a:prstGeom prst="rect">
            <a:avLst/>
          </a:prstGeom>
          <a:solidFill>
            <a:srgbClr val="FFFFFF">
              <a:alpha val="75686"/>
            </a:srgbClr>
          </a:solidFill>
        </p:spPr>
        <p:txBody>
          <a:bodyPr/>
          <a:lstStyle/>
          <a:p>
            <a:endParaRPr lang="en-US"/>
          </a:p>
        </p:txBody>
      </p:sp>
      <p:grpSp>
        <p:nvGrpSpPr>
          <p:cNvPr id="37" name="Group 36">
            <a:extLst>
              <a:ext uri="{FF2B5EF4-FFF2-40B4-BE49-F238E27FC236}">
                <a16:creationId xmlns:a16="http://schemas.microsoft.com/office/drawing/2014/main" id="{234E0511-EAE9-C267-5606-B792B05D2665}"/>
              </a:ext>
            </a:extLst>
          </p:cNvPr>
          <p:cNvGrpSpPr/>
          <p:nvPr/>
        </p:nvGrpSpPr>
        <p:grpSpPr>
          <a:xfrm>
            <a:off x="735600" y="1348559"/>
            <a:ext cx="16924536" cy="1520970"/>
            <a:chOff x="735600" y="1348559"/>
            <a:chExt cx="16866600" cy="1520970"/>
          </a:xfrm>
        </p:grpSpPr>
        <p:grpSp>
          <p:nvGrpSpPr>
            <p:cNvPr id="2" name="Group 2"/>
            <p:cNvGrpSpPr/>
            <p:nvPr/>
          </p:nvGrpSpPr>
          <p:grpSpPr>
            <a:xfrm>
              <a:off x="735600" y="1348559"/>
              <a:ext cx="16866600" cy="1520970"/>
              <a:chOff x="0" y="0"/>
              <a:chExt cx="3907298" cy="496220"/>
            </a:xfrm>
          </p:grpSpPr>
          <p:sp>
            <p:nvSpPr>
              <p:cNvPr id="3" name="Freeform 3"/>
              <p:cNvSpPr/>
              <p:nvPr/>
            </p:nvSpPr>
            <p:spPr>
              <a:xfrm>
                <a:off x="0" y="0"/>
                <a:ext cx="3907298" cy="496220"/>
              </a:xfrm>
              <a:custGeom>
                <a:avLst/>
                <a:gdLst/>
                <a:ahLst/>
                <a:cxnLst/>
                <a:rect l="l" t="t" r="r" b="b"/>
                <a:pathLst>
                  <a:path w="3907298" h="496220">
                    <a:moveTo>
                      <a:pt x="26504" y="0"/>
                    </a:moveTo>
                    <a:lnTo>
                      <a:pt x="3880794" y="0"/>
                    </a:lnTo>
                    <a:cubicBezTo>
                      <a:pt x="3895432" y="0"/>
                      <a:pt x="3907298" y="11866"/>
                      <a:pt x="3907298" y="26504"/>
                    </a:cubicBezTo>
                    <a:lnTo>
                      <a:pt x="3907298" y="469716"/>
                    </a:lnTo>
                    <a:cubicBezTo>
                      <a:pt x="3907298" y="484354"/>
                      <a:pt x="3895432" y="496220"/>
                      <a:pt x="3880794" y="496220"/>
                    </a:cubicBezTo>
                    <a:lnTo>
                      <a:pt x="26504" y="496220"/>
                    </a:lnTo>
                    <a:cubicBezTo>
                      <a:pt x="11866" y="496220"/>
                      <a:pt x="0" y="484354"/>
                      <a:pt x="0" y="469716"/>
                    </a:cubicBezTo>
                    <a:lnTo>
                      <a:pt x="0" y="26504"/>
                    </a:lnTo>
                    <a:cubicBezTo>
                      <a:pt x="0" y="11866"/>
                      <a:pt x="11866" y="0"/>
                      <a:pt x="26504" y="0"/>
                    </a:cubicBezTo>
                    <a:close/>
                  </a:path>
                </a:pathLst>
              </a:custGeom>
              <a:solidFill>
                <a:srgbClr val="FFFFFF">
                  <a:alpha val="75686"/>
                </a:srgbClr>
              </a:solidFill>
            </p:spPr>
            <p:txBody>
              <a:bodyPr/>
              <a:lstStyle/>
              <a:p>
                <a:endParaRPr lang="en-US"/>
              </a:p>
            </p:txBody>
          </p:sp>
          <p:sp>
            <p:nvSpPr>
              <p:cNvPr id="4" name="TextBox 4"/>
              <p:cNvSpPr txBox="1"/>
              <p:nvPr/>
            </p:nvSpPr>
            <p:spPr>
              <a:xfrm>
                <a:off x="0" y="-85725"/>
                <a:ext cx="3907298" cy="581945"/>
              </a:xfrm>
              <a:prstGeom prst="rect">
                <a:avLst/>
              </a:prstGeom>
            </p:spPr>
            <p:txBody>
              <a:bodyPr lIns="25631" tIns="25631" rIns="25631" bIns="25631" rtlCol="0" anchor="ctr"/>
              <a:lstStyle/>
              <a:p>
                <a:pPr algn="ctr">
                  <a:lnSpc>
                    <a:spcPts val="3347"/>
                  </a:lnSpc>
                </a:pPr>
                <a:endParaRPr/>
              </a:p>
            </p:txBody>
          </p:sp>
        </p:grpSp>
        <p:sp>
          <p:nvSpPr>
            <p:cNvPr id="13" name="TextBox 13"/>
            <p:cNvSpPr txBox="1"/>
            <p:nvPr/>
          </p:nvSpPr>
          <p:spPr>
            <a:xfrm>
              <a:off x="1013652" y="1660852"/>
              <a:ext cx="16309148" cy="992579"/>
            </a:xfrm>
            <a:prstGeom prst="rect">
              <a:avLst/>
            </a:prstGeom>
          </p:spPr>
          <p:txBody>
            <a:bodyPr wrap="square" lIns="0" tIns="0" rIns="0" bIns="0" rtlCol="0" anchor="t">
              <a:spAutoFit/>
            </a:bodyPr>
            <a:lstStyle/>
            <a:p>
              <a:pPr marL="0" lvl="0" indent="0" algn="ctr">
                <a:lnSpc>
                  <a:spcPts val="8360"/>
                </a:lnSpc>
                <a:spcBef>
                  <a:spcPct val="0"/>
                </a:spcBef>
              </a:pPr>
              <a:r>
                <a:rPr lang="en-US" sz="4800" b="1">
                  <a:solidFill>
                    <a:srgbClr val="A44A7E"/>
                  </a:solidFill>
                  <a:latin typeface="Josefin Sans Bold"/>
                  <a:ea typeface="Josefin Sans Bold"/>
                  <a:cs typeface="Josefin Sans Bold"/>
                  <a:sym typeface="Josefin Sans Bold"/>
                </a:rPr>
                <a:t>WHEN THE DATA ISN’T NORMAL</a:t>
              </a:r>
            </a:p>
          </p:txBody>
        </p:sp>
      </p:grpSp>
      <p:grpSp>
        <p:nvGrpSpPr>
          <p:cNvPr id="22" name="Group 6">
            <a:extLst>
              <a:ext uri="{FF2B5EF4-FFF2-40B4-BE49-F238E27FC236}">
                <a16:creationId xmlns:a16="http://schemas.microsoft.com/office/drawing/2014/main" id="{2B58D733-255F-C9BF-F8C0-1910452ABA08}"/>
              </a:ext>
            </a:extLst>
          </p:cNvPr>
          <p:cNvGrpSpPr/>
          <p:nvPr/>
        </p:nvGrpSpPr>
        <p:grpSpPr>
          <a:xfrm>
            <a:off x="763512" y="3324312"/>
            <a:ext cx="16896623" cy="4971424"/>
            <a:chOff x="0" y="0"/>
            <a:chExt cx="3907298" cy="1621939"/>
          </a:xfrm>
        </p:grpSpPr>
        <p:sp>
          <p:nvSpPr>
            <p:cNvPr id="24" name="Freeform 7">
              <a:extLst>
                <a:ext uri="{FF2B5EF4-FFF2-40B4-BE49-F238E27FC236}">
                  <a16:creationId xmlns:a16="http://schemas.microsoft.com/office/drawing/2014/main" id="{702DDAC2-AC6C-F023-F70D-1CF250FF9C01}"/>
                </a:ext>
              </a:extLst>
            </p:cNvPr>
            <p:cNvSpPr/>
            <p:nvPr/>
          </p:nvSpPr>
          <p:spPr>
            <a:xfrm>
              <a:off x="0" y="0"/>
              <a:ext cx="3907298" cy="1621939"/>
            </a:xfrm>
            <a:custGeom>
              <a:avLst/>
              <a:gdLst/>
              <a:ahLst/>
              <a:cxnLst/>
              <a:rect l="l" t="t" r="r" b="b"/>
              <a:pathLst>
                <a:path w="3907298" h="1621939">
                  <a:moveTo>
                    <a:pt x="26504" y="0"/>
                  </a:moveTo>
                  <a:lnTo>
                    <a:pt x="3880794" y="0"/>
                  </a:lnTo>
                  <a:cubicBezTo>
                    <a:pt x="3895432" y="0"/>
                    <a:pt x="3907298" y="11866"/>
                    <a:pt x="3907298" y="26504"/>
                  </a:cubicBezTo>
                  <a:lnTo>
                    <a:pt x="3907298" y="1595435"/>
                  </a:lnTo>
                  <a:cubicBezTo>
                    <a:pt x="3907298" y="1610073"/>
                    <a:pt x="3895432" y="1621939"/>
                    <a:pt x="3880794" y="1621939"/>
                  </a:cubicBezTo>
                  <a:lnTo>
                    <a:pt x="26504" y="1621939"/>
                  </a:lnTo>
                  <a:cubicBezTo>
                    <a:pt x="11866" y="1621939"/>
                    <a:pt x="0" y="1610073"/>
                    <a:pt x="0" y="1595435"/>
                  </a:cubicBezTo>
                  <a:lnTo>
                    <a:pt x="0" y="26504"/>
                  </a:lnTo>
                  <a:cubicBezTo>
                    <a:pt x="0" y="11866"/>
                    <a:pt x="11866" y="0"/>
                    <a:pt x="26504" y="0"/>
                  </a:cubicBezTo>
                  <a:close/>
                </a:path>
              </a:pathLst>
            </a:custGeom>
            <a:solidFill>
              <a:srgbClr val="FFFFFF">
                <a:alpha val="75686"/>
              </a:srgbClr>
            </a:solidFill>
          </p:spPr>
          <p:txBody>
            <a:bodyPr/>
            <a:lstStyle/>
            <a:p>
              <a:endParaRPr lang="en-US"/>
            </a:p>
          </p:txBody>
        </p:sp>
        <p:sp>
          <p:nvSpPr>
            <p:cNvPr id="25" name="TextBox 8">
              <a:extLst>
                <a:ext uri="{FF2B5EF4-FFF2-40B4-BE49-F238E27FC236}">
                  <a16:creationId xmlns:a16="http://schemas.microsoft.com/office/drawing/2014/main" id="{0F0C99CC-3A5B-5803-E61A-1EBBCDB22C20}"/>
                </a:ext>
              </a:extLst>
            </p:cNvPr>
            <p:cNvSpPr txBox="1"/>
            <p:nvPr/>
          </p:nvSpPr>
          <p:spPr>
            <a:xfrm>
              <a:off x="0" y="-85725"/>
              <a:ext cx="3907298" cy="1707664"/>
            </a:xfrm>
            <a:prstGeom prst="rect">
              <a:avLst/>
            </a:prstGeom>
          </p:spPr>
          <p:txBody>
            <a:bodyPr lIns="25631" tIns="25631" rIns="25631" bIns="25631" rtlCol="0" anchor="ctr"/>
            <a:lstStyle/>
            <a:p>
              <a:pPr algn="ctr">
                <a:lnSpc>
                  <a:spcPts val="3347"/>
                </a:lnSpc>
              </a:pPr>
              <a:endParaRPr/>
            </a:p>
          </p:txBody>
        </p:sp>
      </p:grpSp>
      <p:grpSp>
        <p:nvGrpSpPr>
          <p:cNvPr id="50" name="Group 49">
            <a:extLst>
              <a:ext uri="{FF2B5EF4-FFF2-40B4-BE49-F238E27FC236}">
                <a16:creationId xmlns:a16="http://schemas.microsoft.com/office/drawing/2014/main" id="{2C51BA48-B0E4-C722-35E6-5AC8B199FD24}"/>
              </a:ext>
            </a:extLst>
          </p:cNvPr>
          <p:cNvGrpSpPr/>
          <p:nvPr/>
        </p:nvGrpSpPr>
        <p:grpSpPr>
          <a:xfrm>
            <a:off x="414856" y="4065676"/>
            <a:ext cx="4797782" cy="3484798"/>
            <a:chOff x="509849" y="3480279"/>
            <a:chExt cx="2895600" cy="2243361"/>
          </a:xfrm>
        </p:grpSpPr>
        <p:pic>
          <p:nvPicPr>
            <p:cNvPr id="3076" name="Picture 4" descr="Generated image">
              <a:extLst>
                <a:ext uri="{FF2B5EF4-FFF2-40B4-BE49-F238E27FC236}">
                  <a16:creationId xmlns:a16="http://schemas.microsoft.com/office/drawing/2014/main" id="{8F8A64D8-B522-09A4-B92D-CC5C405B0CE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7679" y="3507670"/>
              <a:ext cx="2215970" cy="221597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13">
              <a:extLst>
                <a:ext uri="{FF2B5EF4-FFF2-40B4-BE49-F238E27FC236}">
                  <a16:creationId xmlns:a16="http://schemas.microsoft.com/office/drawing/2014/main" id="{A6C8D48D-2593-755C-B35F-C7E448577735}"/>
                </a:ext>
              </a:extLst>
            </p:cNvPr>
            <p:cNvSpPr txBox="1"/>
            <p:nvPr/>
          </p:nvSpPr>
          <p:spPr>
            <a:xfrm>
              <a:off x="509849" y="3480279"/>
              <a:ext cx="2895600" cy="900246"/>
            </a:xfrm>
            <a:prstGeom prst="rect">
              <a:avLst/>
            </a:prstGeom>
          </p:spPr>
          <p:txBody>
            <a:bodyPr wrap="square" lIns="0" tIns="0" rIns="0" bIns="0" rtlCol="0" anchor="t">
              <a:spAutoFit/>
            </a:bodyPr>
            <a:lstStyle/>
            <a:p>
              <a:pPr marL="0" lvl="0" indent="0" algn="ctr">
                <a:lnSpc>
                  <a:spcPts val="8360"/>
                </a:lnSpc>
                <a:spcBef>
                  <a:spcPct val="0"/>
                </a:spcBef>
              </a:pPr>
              <a:r>
                <a:rPr lang="en-US" sz="2400" b="1">
                  <a:solidFill>
                    <a:srgbClr val="2E985B"/>
                  </a:solidFill>
                  <a:latin typeface="Josefin Sans Bold"/>
                  <a:ea typeface="Josefin Sans Bold"/>
                  <a:cs typeface="Josefin Sans Bold"/>
                  <a:sym typeface="Josefin Sans Bold"/>
                </a:rPr>
                <a:t>Right-skewed</a:t>
              </a:r>
            </a:p>
          </p:txBody>
        </p:sp>
      </p:grpSp>
      <p:grpSp>
        <p:nvGrpSpPr>
          <p:cNvPr id="49" name="Group 48">
            <a:extLst>
              <a:ext uri="{FF2B5EF4-FFF2-40B4-BE49-F238E27FC236}">
                <a16:creationId xmlns:a16="http://schemas.microsoft.com/office/drawing/2014/main" id="{771C757A-6E63-3DC2-3624-453F7565E777}"/>
              </a:ext>
            </a:extLst>
          </p:cNvPr>
          <p:cNvGrpSpPr/>
          <p:nvPr/>
        </p:nvGrpSpPr>
        <p:grpSpPr>
          <a:xfrm>
            <a:off x="8742526" y="4052980"/>
            <a:ext cx="4826162" cy="3501144"/>
            <a:chOff x="3103756" y="3492694"/>
            <a:chExt cx="2895600" cy="2232749"/>
          </a:xfrm>
        </p:grpSpPr>
        <p:pic>
          <p:nvPicPr>
            <p:cNvPr id="3078" name="Picture 6">
              <a:extLst>
                <a:ext uri="{FF2B5EF4-FFF2-40B4-BE49-F238E27FC236}">
                  <a16:creationId xmlns:a16="http://schemas.microsoft.com/office/drawing/2014/main" id="{13E275E9-E5D2-0B92-2CF0-161699D3D32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88089" y="3509473"/>
              <a:ext cx="2215970" cy="2215970"/>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13">
              <a:extLst>
                <a:ext uri="{FF2B5EF4-FFF2-40B4-BE49-F238E27FC236}">
                  <a16:creationId xmlns:a16="http://schemas.microsoft.com/office/drawing/2014/main" id="{0736A4B7-EFC0-BB17-861A-376B1703FA71}"/>
                </a:ext>
              </a:extLst>
            </p:cNvPr>
            <p:cNvSpPr txBox="1"/>
            <p:nvPr/>
          </p:nvSpPr>
          <p:spPr>
            <a:xfrm>
              <a:off x="3103756" y="3492694"/>
              <a:ext cx="2895600" cy="900246"/>
            </a:xfrm>
            <a:prstGeom prst="rect">
              <a:avLst/>
            </a:prstGeom>
          </p:spPr>
          <p:txBody>
            <a:bodyPr wrap="square" lIns="0" tIns="0" rIns="0" bIns="0" rtlCol="0" anchor="t">
              <a:spAutoFit/>
            </a:bodyPr>
            <a:lstStyle/>
            <a:p>
              <a:pPr marL="0" lvl="0" indent="0" algn="ctr">
                <a:lnSpc>
                  <a:spcPts val="8360"/>
                </a:lnSpc>
                <a:spcBef>
                  <a:spcPct val="0"/>
                </a:spcBef>
              </a:pPr>
              <a:r>
                <a:rPr lang="en-US" sz="2400" b="1">
                  <a:solidFill>
                    <a:srgbClr val="2E985B"/>
                  </a:solidFill>
                  <a:latin typeface="Josefin Sans Bold"/>
                  <a:ea typeface="Josefin Sans Bold"/>
                  <a:cs typeface="Josefin Sans Bold"/>
                  <a:sym typeface="Josefin Sans Bold"/>
                </a:rPr>
                <a:t>Bimodal</a:t>
              </a:r>
            </a:p>
          </p:txBody>
        </p:sp>
      </p:grpSp>
      <p:grpSp>
        <p:nvGrpSpPr>
          <p:cNvPr id="51" name="Group 50">
            <a:extLst>
              <a:ext uri="{FF2B5EF4-FFF2-40B4-BE49-F238E27FC236}">
                <a16:creationId xmlns:a16="http://schemas.microsoft.com/office/drawing/2014/main" id="{E10BB4C4-CFDC-2F90-4795-04F6154E3F8F}"/>
              </a:ext>
            </a:extLst>
          </p:cNvPr>
          <p:cNvGrpSpPr/>
          <p:nvPr/>
        </p:nvGrpSpPr>
        <p:grpSpPr>
          <a:xfrm>
            <a:off x="4554689" y="4052980"/>
            <a:ext cx="4797782" cy="3507741"/>
            <a:chOff x="540003" y="5904696"/>
            <a:chExt cx="2895600" cy="2217857"/>
          </a:xfrm>
        </p:grpSpPr>
        <p:pic>
          <p:nvPicPr>
            <p:cNvPr id="28" name="Picture 4" descr="Generated image">
              <a:extLst>
                <a:ext uri="{FF2B5EF4-FFF2-40B4-BE49-F238E27FC236}">
                  <a16:creationId xmlns:a16="http://schemas.microsoft.com/office/drawing/2014/main" id="{0899CAA6-12DC-486B-37F0-DFA250B77F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967997" y="5906583"/>
              <a:ext cx="2215970" cy="2215970"/>
            </a:xfrm>
            <a:prstGeom prst="rect">
              <a:avLst/>
            </a:prstGeom>
            <a:noFill/>
            <a:extLst>
              <a:ext uri="{909E8E84-426E-40DD-AFC4-6F175D3DCCD1}">
                <a14:hiddenFill xmlns:a14="http://schemas.microsoft.com/office/drawing/2010/main">
                  <a:solidFill>
                    <a:srgbClr val="FFFFFF"/>
                  </a:solidFill>
                </a14:hiddenFill>
              </a:ext>
            </a:extLst>
          </p:spPr>
        </p:pic>
        <p:sp>
          <p:nvSpPr>
            <p:cNvPr id="30" name="TextBox 13">
              <a:extLst>
                <a:ext uri="{FF2B5EF4-FFF2-40B4-BE49-F238E27FC236}">
                  <a16:creationId xmlns:a16="http://schemas.microsoft.com/office/drawing/2014/main" id="{64D09172-D630-6668-F2AF-4FF97A4376FC}"/>
                </a:ext>
              </a:extLst>
            </p:cNvPr>
            <p:cNvSpPr txBox="1"/>
            <p:nvPr/>
          </p:nvSpPr>
          <p:spPr>
            <a:xfrm>
              <a:off x="540003" y="5904696"/>
              <a:ext cx="2895600" cy="900246"/>
            </a:xfrm>
            <a:prstGeom prst="rect">
              <a:avLst/>
            </a:prstGeom>
          </p:spPr>
          <p:txBody>
            <a:bodyPr wrap="square" lIns="0" tIns="0" rIns="0" bIns="0" rtlCol="0" anchor="t">
              <a:spAutoFit/>
            </a:bodyPr>
            <a:lstStyle/>
            <a:p>
              <a:pPr marL="0" lvl="0" indent="0" algn="ctr">
                <a:lnSpc>
                  <a:spcPts val="8360"/>
                </a:lnSpc>
                <a:spcBef>
                  <a:spcPct val="0"/>
                </a:spcBef>
              </a:pPr>
              <a:r>
                <a:rPr lang="en-US" sz="2400" b="1">
                  <a:solidFill>
                    <a:srgbClr val="2E985B"/>
                  </a:solidFill>
                  <a:latin typeface="Josefin Sans Bold"/>
                  <a:ea typeface="Josefin Sans Bold"/>
                  <a:cs typeface="Josefin Sans Bold"/>
                  <a:sym typeface="Josefin Sans Bold"/>
                </a:rPr>
                <a:t>Left-skewed</a:t>
              </a:r>
            </a:p>
          </p:txBody>
        </p:sp>
      </p:grpSp>
      <p:sp>
        <p:nvSpPr>
          <p:cNvPr id="43" name="TextBox 11">
            <a:extLst>
              <a:ext uri="{FF2B5EF4-FFF2-40B4-BE49-F238E27FC236}">
                <a16:creationId xmlns:a16="http://schemas.microsoft.com/office/drawing/2014/main" id="{04B4608B-636B-B2CF-780C-FBDDCA186C52}"/>
              </a:ext>
            </a:extLst>
          </p:cNvPr>
          <p:cNvSpPr txBox="1"/>
          <p:nvPr/>
        </p:nvSpPr>
        <p:spPr>
          <a:xfrm>
            <a:off x="2148691" y="8775927"/>
            <a:ext cx="14097000" cy="1635704"/>
          </a:xfrm>
          <a:prstGeom prst="rect">
            <a:avLst/>
          </a:prstGeom>
        </p:spPr>
        <p:txBody>
          <a:bodyPr wrap="square" lIns="0" tIns="0" rIns="0" bIns="0" rtlCol="0" anchor="t">
            <a:spAutoFit/>
          </a:bodyPr>
          <a:lstStyle/>
          <a:p>
            <a:pPr algn="ctr">
              <a:lnSpc>
                <a:spcPts val="4342"/>
              </a:lnSpc>
            </a:pPr>
            <a:r>
              <a:rPr lang="en-US" sz="3101">
                <a:solidFill>
                  <a:srgbClr val="FFFFFF"/>
                </a:solidFill>
                <a:latin typeface="Josefin Sans"/>
                <a:ea typeface="Josefin Sans"/>
                <a:cs typeface="Josefin Sans"/>
                <a:sym typeface="Josefin Sans"/>
              </a:rPr>
              <a:t>Some options: non-parametric tests, data transformations, visual analysis tools</a:t>
            </a:r>
          </a:p>
          <a:p>
            <a:pPr algn="ctr">
              <a:lnSpc>
                <a:spcPts val="4342"/>
              </a:lnSpc>
            </a:pPr>
            <a:endParaRPr lang="en-US" sz="3101">
              <a:solidFill>
                <a:srgbClr val="FFFFFF"/>
              </a:solidFill>
              <a:latin typeface="Josefin Sans"/>
              <a:ea typeface="Josefin Sans"/>
              <a:cs typeface="Josefin Sans"/>
              <a:sym typeface="Josefin Sans"/>
            </a:endParaRPr>
          </a:p>
          <a:p>
            <a:pPr algn="ctr">
              <a:lnSpc>
                <a:spcPts val="4342"/>
              </a:lnSpc>
            </a:pPr>
            <a:endParaRPr lang="en-US" sz="3101">
              <a:solidFill>
                <a:srgbClr val="FFFFFF"/>
              </a:solidFill>
              <a:latin typeface="Josefin Sans"/>
              <a:ea typeface="Josefin Sans"/>
              <a:cs typeface="Josefin Sans"/>
              <a:sym typeface="Josefin Sans"/>
            </a:endParaRPr>
          </a:p>
        </p:txBody>
      </p:sp>
      <p:grpSp>
        <p:nvGrpSpPr>
          <p:cNvPr id="52" name="Group 51">
            <a:extLst>
              <a:ext uri="{FF2B5EF4-FFF2-40B4-BE49-F238E27FC236}">
                <a16:creationId xmlns:a16="http://schemas.microsoft.com/office/drawing/2014/main" id="{C9D13949-B18F-4BE1-0772-8168704953B3}"/>
              </a:ext>
            </a:extLst>
          </p:cNvPr>
          <p:cNvGrpSpPr/>
          <p:nvPr/>
        </p:nvGrpSpPr>
        <p:grpSpPr>
          <a:xfrm>
            <a:off x="12831155" y="4066733"/>
            <a:ext cx="4823983" cy="3487792"/>
            <a:chOff x="12347201" y="6966588"/>
            <a:chExt cx="2895600" cy="2215970"/>
          </a:xfrm>
        </p:grpSpPr>
        <p:pic>
          <p:nvPicPr>
            <p:cNvPr id="3080" name="Picture 8">
              <a:extLst>
                <a:ext uri="{FF2B5EF4-FFF2-40B4-BE49-F238E27FC236}">
                  <a16:creationId xmlns:a16="http://schemas.microsoft.com/office/drawing/2014/main" id="{39902632-AE0D-A14C-AABD-1BC2DF12371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716874" y="6966588"/>
              <a:ext cx="2215970" cy="2215970"/>
            </a:xfrm>
            <a:prstGeom prst="rect">
              <a:avLst/>
            </a:prstGeom>
            <a:noFill/>
            <a:extLst>
              <a:ext uri="{909E8E84-426E-40DD-AFC4-6F175D3DCCD1}">
                <a14:hiddenFill xmlns:a14="http://schemas.microsoft.com/office/drawing/2010/main">
                  <a:solidFill>
                    <a:srgbClr val="FFFFFF"/>
                  </a:solidFill>
                </a14:hiddenFill>
              </a:ext>
            </a:extLst>
          </p:spPr>
        </p:pic>
        <p:sp>
          <p:nvSpPr>
            <p:cNvPr id="48" name="TextBox 13">
              <a:extLst>
                <a:ext uri="{FF2B5EF4-FFF2-40B4-BE49-F238E27FC236}">
                  <a16:creationId xmlns:a16="http://schemas.microsoft.com/office/drawing/2014/main" id="{FBA8184F-DD28-8147-0388-5D29ECBD80C3}"/>
                </a:ext>
              </a:extLst>
            </p:cNvPr>
            <p:cNvSpPr txBox="1"/>
            <p:nvPr/>
          </p:nvSpPr>
          <p:spPr>
            <a:xfrm>
              <a:off x="12347201" y="6982134"/>
              <a:ext cx="2895600" cy="900246"/>
            </a:xfrm>
            <a:prstGeom prst="rect">
              <a:avLst/>
            </a:prstGeom>
          </p:spPr>
          <p:txBody>
            <a:bodyPr wrap="square" lIns="0" tIns="0" rIns="0" bIns="0" rtlCol="0" anchor="t">
              <a:spAutoFit/>
            </a:bodyPr>
            <a:lstStyle/>
            <a:p>
              <a:pPr marL="0" lvl="0" indent="0" algn="ctr">
                <a:lnSpc>
                  <a:spcPts val="8360"/>
                </a:lnSpc>
                <a:spcBef>
                  <a:spcPct val="0"/>
                </a:spcBef>
              </a:pPr>
              <a:r>
                <a:rPr lang="en-US" sz="2400" b="1">
                  <a:solidFill>
                    <a:srgbClr val="2E985B"/>
                  </a:solidFill>
                  <a:latin typeface="Josefin Sans Bold"/>
                  <a:ea typeface="Josefin Sans Bold"/>
                  <a:cs typeface="Josefin Sans Bold"/>
                  <a:sym typeface="Josefin Sans Bold"/>
                </a:rPr>
                <a:t>Uniform</a:t>
              </a:r>
            </a:p>
          </p:txBody>
        </p:sp>
      </p:grpSp>
      <p:pic>
        <p:nvPicPr>
          <p:cNvPr id="58" name="Audio 57">
            <a:extLst>
              <a:ext uri="{FF2B5EF4-FFF2-40B4-BE49-F238E27FC236}">
                <a16:creationId xmlns:a16="http://schemas.microsoft.com/office/drawing/2014/main" id="{AD0E6A29-6ABE-ABD0-AE5B-32629A6142F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7322800" y="9321800"/>
            <a:ext cx="812800" cy="812800"/>
          </a:xfrm>
          <a:prstGeom prst="rect">
            <a:avLst/>
          </a:prstGeom>
        </p:spPr>
      </p:pic>
    </p:spTree>
    <p:extLst>
      <p:ext uri="{BB962C8B-B14F-4D97-AF65-F5344CB8AC3E}">
        <p14:creationId xmlns:p14="http://schemas.microsoft.com/office/powerpoint/2010/main" val="3647830525"/>
      </p:ext>
    </p:extLst>
  </p:cSld>
  <p:clrMapOvr>
    <a:masterClrMapping/>
  </p:clrMapOvr>
  <mc:AlternateContent xmlns:mc="http://schemas.openxmlformats.org/markup-compatibility/2006" xmlns:p14="http://schemas.microsoft.com/office/powerpoint/2010/main">
    <mc:Choice Requires="p14">
      <p:transition spd="slow" p14:dur="2000" advTm="57088"/>
    </mc:Choice>
    <mc:Fallback xmlns="">
      <p:transition spd="slow" advTm="570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862A6"/>
        </a:solidFill>
        <a:effectLst/>
      </p:bgPr>
    </p:bg>
    <p:spTree>
      <p:nvGrpSpPr>
        <p:cNvPr id="1" name=""/>
        <p:cNvGrpSpPr/>
        <p:nvPr/>
      </p:nvGrpSpPr>
      <p:grpSpPr>
        <a:xfrm>
          <a:off x="0" y="0"/>
          <a:ext cx="0" cy="0"/>
          <a:chOff x="0" y="0"/>
          <a:chExt cx="0" cy="0"/>
        </a:xfrm>
      </p:grpSpPr>
      <p:sp>
        <p:nvSpPr>
          <p:cNvPr id="9" name="AutoShape 9"/>
          <p:cNvSpPr/>
          <p:nvPr/>
        </p:nvSpPr>
        <p:spPr>
          <a:xfrm>
            <a:off x="0" y="0"/>
            <a:ext cx="18288000" cy="355402"/>
          </a:xfrm>
          <a:prstGeom prst="rect">
            <a:avLst/>
          </a:prstGeom>
          <a:solidFill>
            <a:srgbClr val="A44A7E"/>
          </a:solidFill>
        </p:spPr>
        <p:txBody>
          <a:bodyPr/>
          <a:lstStyle/>
          <a:p>
            <a:endParaRPr lang="en-US"/>
          </a:p>
        </p:txBody>
      </p:sp>
      <p:sp>
        <p:nvSpPr>
          <p:cNvPr id="10" name="AutoShape 10"/>
          <p:cNvSpPr/>
          <p:nvPr/>
        </p:nvSpPr>
        <p:spPr>
          <a:xfrm>
            <a:off x="1" y="386917"/>
            <a:ext cx="18288000" cy="380357"/>
          </a:xfrm>
          <a:prstGeom prst="rect">
            <a:avLst/>
          </a:prstGeom>
          <a:solidFill>
            <a:srgbClr val="FFFFFF">
              <a:alpha val="75686"/>
            </a:srgbClr>
          </a:solidFill>
        </p:spPr>
        <p:txBody>
          <a:bodyPr/>
          <a:lstStyle/>
          <a:p>
            <a:endParaRPr lang="en-US"/>
          </a:p>
        </p:txBody>
      </p:sp>
      <p:grpSp>
        <p:nvGrpSpPr>
          <p:cNvPr id="37" name="Group 36">
            <a:extLst>
              <a:ext uri="{FF2B5EF4-FFF2-40B4-BE49-F238E27FC236}">
                <a16:creationId xmlns:a16="http://schemas.microsoft.com/office/drawing/2014/main" id="{234E0511-EAE9-C267-5606-B792B05D2665}"/>
              </a:ext>
            </a:extLst>
          </p:cNvPr>
          <p:cNvGrpSpPr/>
          <p:nvPr/>
        </p:nvGrpSpPr>
        <p:grpSpPr>
          <a:xfrm>
            <a:off x="735600" y="1348559"/>
            <a:ext cx="16924536" cy="1520970"/>
            <a:chOff x="735600" y="1348559"/>
            <a:chExt cx="16866600" cy="1520970"/>
          </a:xfrm>
        </p:grpSpPr>
        <p:grpSp>
          <p:nvGrpSpPr>
            <p:cNvPr id="2" name="Group 2"/>
            <p:cNvGrpSpPr/>
            <p:nvPr/>
          </p:nvGrpSpPr>
          <p:grpSpPr>
            <a:xfrm>
              <a:off x="735600" y="1348559"/>
              <a:ext cx="16866600" cy="1520970"/>
              <a:chOff x="0" y="0"/>
              <a:chExt cx="3907298" cy="496220"/>
            </a:xfrm>
          </p:grpSpPr>
          <p:sp>
            <p:nvSpPr>
              <p:cNvPr id="3" name="Freeform 3"/>
              <p:cNvSpPr/>
              <p:nvPr/>
            </p:nvSpPr>
            <p:spPr>
              <a:xfrm>
                <a:off x="0" y="0"/>
                <a:ext cx="3907298" cy="496220"/>
              </a:xfrm>
              <a:custGeom>
                <a:avLst/>
                <a:gdLst/>
                <a:ahLst/>
                <a:cxnLst/>
                <a:rect l="l" t="t" r="r" b="b"/>
                <a:pathLst>
                  <a:path w="3907298" h="496220">
                    <a:moveTo>
                      <a:pt x="26504" y="0"/>
                    </a:moveTo>
                    <a:lnTo>
                      <a:pt x="3880794" y="0"/>
                    </a:lnTo>
                    <a:cubicBezTo>
                      <a:pt x="3895432" y="0"/>
                      <a:pt x="3907298" y="11866"/>
                      <a:pt x="3907298" y="26504"/>
                    </a:cubicBezTo>
                    <a:lnTo>
                      <a:pt x="3907298" y="469716"/>
                    </a:lnTo>
                    <a:cubicBezTo>
                      <a:pt x="3907298" y="484354"/>
                      <a:pt x="3895432" y="496220"/>
                      <a:pt x="3880794" y="496220"/>
                    </a:cubicBezTo>
                    <a:lnTo>
                      <a:pt x="26504" y="496220"/>
                    </a:lnTo>
                    <a:cubicBezTo>
                      <a:pt x="11866" y="496220"/>
                      <a:pt x="0" y="484354"/>
                      <a:pt x="0" y="469716"/>
                    </a:cubicBezTo>
                    <a:lnTo>
                      <a:pt x="0" y="26504"/>
                    </a:lnTo>
                    <a:cubicBezTo>
                      <a:pt x="0" y="11866"/>
                      <a:pt x="11866" y="0"/>
                      <a:pt x="26504" y="0"/>
                    </a:cubicBezTo>
                    <a:close/>
                  </a:path>
                </a:pathLst>
              </a:custGeom>
              <a:solidFill>
                <a:srgbClr val="FFFFFF">
                  <a:alpha val="75686"/>
                </a:srgbClr>
              </a:solidFill>
            </p:spPr>
            <p:txBody>
              <a:bodyPr/>
              <a:lstStyle/>
              <a:p>
                <a:endParaRPr lang="en-US"/>
              </a:p>
            </p:txBody>
          </p:sp>
          <p:sp>
            <p:nvSpPr>
              <p:cNvPr id="4" name="TextBox 4"/>
              <p:cNvSpPr txBox="1"/>
              <p:nvPr/>
            </p:nvSpPr>
            <p:spPr>
              <a:xfrm>
                <a:off x="0" y="-85725"/>
                <a:ext cx="3907298" cy="581945"/>
              </a:xfrm>
              <a:prstGeom prst="rect">
                <a:avLst/>
              </a:prstGeom>
            </p:spPr>
            <p:txBody>
              <a:bodyPr lIns="25631" tIns="25631" rIns="25631" bIns="25631" rtlCol="0" anchor="ctr"/>
              <a:lstStyle/>
              <a:p>
                <a:pPr algn="ctr">
                  <a:lnSpc>
                    <a:spcPts val="3347"/>
                  </a:lnSpc>
                </a:pPr>
                <a:endParaRPr/>
              </a:p>
            </p:txBody>
          </p:sp>
        </p:grpSp>
        <p:sp>
          <p:nvSpPr>
            <p:cNvPr id="13" name="TextBox 13"/>
            <p:cNvSpPr txBox="1"/>
            <p:nvPr/>
          </p:nvSpPr>
          <p:spPr>
            <a:xfrm>
              <a:off x="1013652" y="1638300"/>
              <a:ext cx="16309148" cy="992579"/>
            </a:xfrm>
            <a:prstGeom prst="rect">
              <a:avLst/>
            </a:prstGeom>
          </p:spPr>
          <p:txBody>
            <a:bodyPr wrap="square" lIns="0" tIns="0" rIns="0" bIns="0" rtlCol="0" anchor="t">
              <a:spAutoFit/>
            </a:bodyPr>
            <a:lstStyle/>
            <a:p>
              <a:pPr marL="0" lvl="0" indent="0" algn="ctr">
                <a:lnSpc>
                  <a:spcPts val="8360"/>
                </a:lnSpc>
                <a:spcBef>
                  <a:spcPct val="0"/>
                </a:spcBef>
              </a:pPr>
              <a:r>
                <a:rPr lang="en-US" sz="4800" b="1">
                  <a:solidFill>
                    <a:srgbClr val="A44A7E"/>
                  </a:solidFill>
                  <a:latin typeface="Josefin Sans Bold"/>
                  <a:ea typeface="Josefin Sans Bold"/>
                  <a:cs typeface="Josefin Sans Bold"/>
                  <a:sym typeface="Josefin Sans Bold"/>
                </a:rPr>
                <a:t>WHEN THE DATA IS APPROXIMATELY NORMAL</a:t>
              </a:r>
            </a:p>
          </p:txBody>
        </p:sp>
      </p:grpSp>
      <p:grpSp>
        <p:nvGrpSpPr>
          <p:cNvPr id="6" name="Group 6"/>
          <p:cNvGrpSpPr/>
          <p:nvPr/>
        </p:nvGrpSpPr>
        <p:grpSpPr>
          <a:xfrm>
            <a:off x="735601" y="3324311"/>
            <a:ext cx="16924536" cy="6491761"/>
            <a:chOff x="0" y="0"/>
            <a:chExt cx="3907298" cy="1621939"/>
          </a:xfrm>
        </p:grpSpPr>
        <p:sp>
          <p:nvSpPr>
            <p:cNvPr id="7" name="Freeform 7"/>
            <p:cNvSpPr/>
            <p:nvPr/>
          </p:nvSpPr>
          <p:spPr>
            <a:xfrm>
              <a:off x="0" y="0"/>
              <a:ext cx="3907298" cy="1621939"/>
            </a:xfrm>
            <a:custGeom>
              <a:avLst/>
              <a:gdLst/>
              <a:ahLst/>
              <a:cxnLst/>
              <a:rect l="l" t="t" r="r" b="b"/>
              <a:pathLst>
                <a:path w="3907298" h="1621939">
                  <a:moveTo>
                    <a:pt x="26504" y="0"/>
                  </a:moveTo>
                  <a:lnTo>
                    <a:pt x="3880794" y="0"/>
                  </a:lnTo>
                  <a:cubicBezTo>
                    <a:pt x="3895432" y="0"/>
                    <a:pt x="3907298" y="11866"/>
                    <a:pt x="3907298" y="26504"/>
                  </a:cubicBezTo>
                  <a:lnTo>
                    <a:pt x="3907298" y="1595435"/>
                  </a:lnTo>
                  <a:cubicBezTo>
                    <a:pt x="3907298" y="1610073"/>
                    <a:pt x="3895432" y="1621939"/>
                    <a:pt x="3880794" y="1621939"/>
                  </a:cubicBezTo>
                  <a:lnTo>
                    <a:pt x="26504" y="1621939"/>
                  </a:lnTo>
                  <a:cubicBezTo>
                    <a:pt x="11866" y="1621939"/>
                    <a:pt x="0" y="1610073"/>
                    <a:pt x="0" y="1595435"/>
                  </a:cubicBezTo>
                  <a:lnTo>
                    <a:pt x="0" y="26504"/>
                  </a:lnTo>
                  <a:cubicBezTo>
                    <a:pt x="0" y="11866"/>
                    <a:pt x="11866" y="0"/>
                    <a:pt x="26504" y="0"/>
                  </a:cubicBezTo>
                  <a:close/>
                </a:path>
              </a:pathLst>
            </a:custGeom>
            <a:solidFill>
              <a:srgbClr val="FFFFFF">
                <a:alpha val="75686"/>
              </a:srgbClr>
            </a:solidFill>
          </p:spPr>
          <p:txBody>
            <a:bodyPr/>
            <a:lstStyle/>
            <a:p>
              <a:endParaRPr lang="en-US"/>
            </a:p>
          </p:txBody>
        </p:sp>
        <p:sp>
          <p:nvSpPr>
            <p:cNvPr id="8" name="TextBox 8"/>
            <p:cNvSpPr txBox="1"/>
            <p:nvPr/>
          </p:nvSpPr>
          <p:spPr>
            <a:xfrm>
              <a:off x="0" y="-85725"/>
              <a:ext cx="3907298" cy="1707664"/>
            </a:xfrm>
            <a:prstGeom prst="rect">
              <a:avLst/>
            </a:prstGeom>
          </p:spPr>
          <p:txBody>
            <a:bodyPr lIns="25631" tIns="25631" rIns="25631" bIns="25631" rtlCol="0" anchor="ctr"/>
            <a:lstStyle/>
            <a:p>
              <a:pPr algn="ctr">
                <a:lnSpc>
                  <a:spcPts val="3347"/>
                </a:lnSpc>
              </a:pPr>
              <a:endParaRPr/>
            </a:p>
          </p:txBody>
        </p:sp>
      </p:grpSp>
      <p:pic>
        <p:nvPicPr>
          <p:cNvPr id="3074" name="Picture 2" descr="Population Mean How-To (w/ 11+ Step-by-Step Examples!)">
            <a:extLst>
              <a:ext uri="{FF2B5EF4-FFF2-40B4-BE49-F238E27FC236}">
                <a16:creationId xmlns:a16="http://schemas.microsoft.com/office/drawing/2014/main" id="{428048EF-CD40-E41D-3397-CCCC0A4E33F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7791"/>
          <a:stretch>
            <a:fillRect/>
          </a:stretch>
        </p:blipFill>
        <p:spPr bwMode="auto">
          <a:xfrm>
            <a:off x="1290536" y="3953100"/>
            <a:ext cx="10590848" cy="5234182"/>
          </a:xfrm>
          <a:prstGeom prst="rect">
            <a:avLst/>
          </a:prstGeom>
          <a:solidFill>
            <a:schemeClr val="bg1"/>
          </a:solidFill>
        </p:spPr>
      </p:pic>
      <p:sp>
        <p:nvSpPr>
          <p:cNvPr id="21" name="TextBox 13">
            <a:extLst>
              <a:ext uri="{FF2B5EF4-FFF2-40B4-BE49-F238E27FC236}">
                <a16:creationId xmlns:a16="http://schemas.microsoft.com/office/drawing/2014/main" id="{34B81273-B20C-DAF6-4B05-289799C97142}"/>
              </a:ext>
            </a:extLst>
          </p:cNvPr>
          <p:cNvSpPr txBox="1"/>
          <p:nvPr/>
        </p:nvSpPr>
        <p:spPr>
          <a:xfrm>
            <a:off x="4797727" y="3637147"/>
            <a:ext cx="3576466" cy="900246"/>
          </a:xfrm>
          <a:prstGeom prst="rect">
            <a:avLst/>
          </a:prstGeom>
        </p:spPr>
        <p:txBody>
          <a:bodyPr wrap="square" lIns="0" tIns="0" rIns="0" bIns="0" rtlCol="0" anchor="t">
            <a:spAutoFit/>
          </a:bodyPr>
          <a:lstStyle/>
          <a:p>
            <a:pPr marL="0" lvl="0" indent="0" algn="ctr">
              <a:lnSpc>
                <a:spcPts val="8360"/>
              </a:lnSpc>
              <a:spcBef>
                <a:spcPct val="0"/>
              </a:spcBef>
            </a:pPr>
            <a:r>
              <a:rPr lang="en-US" sz="2400" b="1">
                <a:solidFill>
                  <a:srgbClr val="A44A7E"/>
                </a:solidFill>
                <a:latin typeface="Josefin Sans Bold"/>
                <a:ea typeface="Josefin Sans Bold"/>
                <a:cs typeface="Josefin Sans Bold"/>
                <a:sym typeface="Josefin Sans Bold"/>
              </a:rPr>
              <a:t>The t-distribution</a:t>
            </a:r>
          </a:p>
        </p:txBody>
      </p:sp>
      <p:sp>
        <p:nvSpPr>
          <p:cNvPr id="19" name="Rectangle 18">
            <a:extLst>
              <a:ext uri="{FF2B5EF4-FFF2-40B4-BE49-F238E27FC236}">
                <a16:creationId xmlns:a16="http://schemas.microsoft.com/office/drawing/2014/main" id="{6D5B573D-0E73-8607-CEAC-A99B20433BFB}"/>
              </a:ext>
            </a:extLst>
          </p:cNvPr>
          <p:cNvSpPr/>
          <p:nvPr/>
        </p:nvSpPr>
        <p:spPr>
          <a:xfrm>
            <a:off x="3429000" y="5673408"/>
            <a:ext cx="1727221" cy="53689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3">
            <a:extLst>
              <a:ext uri="{FF2B5EF4-FFF2-40B4-BE49-F238E27FC236}">
                <a16:creationId xmlns:a16="http://schemas.microsoft.com/office/drawing/2014/main" id="{D9A2CA50-8719-C9C8-E715-7B232CFCF2F0}"/>
              </a:ext>
            </a:extLst>
          </p:cNvPr>
          <p:cNvSpPr txBox="1"/>
          <p:nvPr/>
        </p:nvSpPr>
        <p:spPr>
          <a:xfrm>
            <a:off x="12155348" y="3953100"/>
            <a:ext cx="4842116" cy="4924425"/>
          </a:xfrm>
          <a:prstGeom prst="rect">
            <a:avLst/>
          </a:prstGeom>
        </p:spPr>
        <p:txBody>
          <a:bodyPr wrap="square" lIns="0" tIns="0" rIns="0" bIns="0" rtlCol="0" anchor="t">
            <a:spAutoFit/>
          </a:bodyPr>
          <a:lstStyle/>
          <a:p>
            <a:pPr marL="685800" indent="-685800">
              <a:buFont typeface="Arial" panose="020B0604020202020204" pitchFamily="34" charset="0"/>
              <a:buChar char="•"/>
            </a:pPr>
            <a:r>
              <a:rPr lang="en-US" sz="3200" b="1">
                <a:solidFill>
                  <a:schemeClr val="accent1">
                    <a:lumMod val="75000"/>
                  </a:schemeClr>
                </a:solidFill>
                <a:latin typeface="Josefin Sans Bold"/>
                <a:ea typeface="Josefin Sans Bold"/>
                <a:cs typeface="Josefin Sans Bold"/>
                <a:sym typeface="Josefin Sans Bold"/>
              </a:rPr>
              <a:t>Use the t-distribution for small samples</a:t>
            </a:r>
          </a:p>
          <a:p>
            <a:pPr marL="685800" indent="-685800">
              <a:buFont typeface="Arial" panose="020B0604020202020204" pitchFamily="34" charset="0"/>
              <a:buChar char="•"/>
            </a:pPr>
            <a:endParaRPr lang="en-US" sz="3200" b="1">
              <a:solidFill>
                <a:schemeClr val="accent1">
                  <a:lumMod val="75000"/>
                </a:schemeClr>
              </a:solidFill>
              <a:latin typeface="Josefin Sans Bold"/>
              <a:ea typeface="Josefin Sans Bold"/>
              <a:cs typeface="Josefin Sans Bold"/>
              <a:sym typeface="Josefin Sans Bold"/>
            </a:endParaRPr>
          </a:p>
          <a:p>
            <a:pPr marL="685800" indent="-685800">
              <a:buFont typeface="Arial" panose="020B0604020202020204" pitchFamily="34" charset="0"/>
              <a:buChar char="•"/>
            </a:pPr>
            <a:r>
              <a:rPr lang="en-US" sz="3200" b="1">
                <a:solidFill>
                  <a:schemeClr val="accent1">
                    <a:lumMod val="75000"/>
                  </a:schemeClr>
                </a:solidFill>
                <a:latin typeface="Josefin Sans Bold"/>
                <a:ea typeface="Josefin Sans Bold"/>
                <a:cs typeface="Josefin Sans Bold"/>
                <a:sym typeface="Josefin Sans Bold"/>
              </a:rPr>
              <a:t>Similar to the normal curve, but with thicker tails</a:t>
            </a:r>
          </a:p>
          <a:p>
            <a:pPr marL="685800" indent="-685800">
              <a:buFont typeface="Arial" panose="020B0604020202020204" pitchFamily="34" charset="0"/>
              <a:buChar char="•"/>
            </a:pPr>
            <a:endParaRPr lang="en-US" sz="3200" b="1">
              <a:solidFill>
                <a:schemeClr val="accent1">
                  <a:lumMod val="75000"/>
                </a:schemeClr>
              </a:solidFill>
              <a:latin typeface="Josefin Sans Bold"/>
              <a:ea typeface="Josefin Sans Bold"/>
              <a:cs typeface="Josefin Sans Bold"/>
              <a:sym typeface="Josefin Sans Bold"/>
            </a:endParaRPr>
          </a:p>
          <a:p>
            <a:pPr marL="685800" indent="-685800">
              <a:buFont typeface="Arial" panose="020B0604020202020204" pitchFamily="34" charset="0"/>
              <a:buChar char="•"/>
            </a:pPr>
            <a:r>
              <a:rPr lang="en-US" sz="3200" b="1">
                <a:solidFill>
                  <a:schemeClr val="accent1">
                    <a:lumMod val="75000"/>
                  </a:schemeClr>
                </a:solidFill>
                <a:latin typeface="Josefin Sans Bold"/>
                <a:ea typeface="Josefin Sans Bold"/>
                <a:cs typeface="Josefin Sans Bold"/>
                <a:sym typeface="Josefin Sans Bold"/>
              </a:rPr>
              <a:t>Becomes more normal as sample size grows</a:t>
            </a:r>
          </a:p>
        </p:txBody>
      </p:sp>
      <p:pic>
        <p:nvPicPr>
          <p:cNvPr id="20" name="Audio 19">
            <a:extLst>
              <a:ext uri="{FF2B5EF4-FFF2-40B4-BE49-F238E27FC236}">
                <a16:creationId xmlns:a16="http://schemas.microsoft.com/office/drawing/2014/main" id="{31CCC6BA-7A5E-4695-21EB-76F30892DE8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322800" y="9321800"/>
            <a:ext cx="812800" cy="812800"/>
          </a:xfrm>
          <a:prstGeom prst="rect">
            <a:avLst/>
          </a:prstGeom>
        </p:spPr>
      </p:pic>
    </p:spTree>
    <p:extLst>
      <p:ext uri="{BB962C8B-B14F-4D97-AF65-F5344CB8AC3E}">
        <p14:creationId xmlns:p14="http://schemas.microsoft.com/office/powerpoint/2010/main" val="3069556748"/>
      </p:ext>
    </p:extLst>
  </p:cSld>
  <p:clrMapOvr>
    <a:masterClrMapping/>
  </p:clrMapOvr>
  <mc:AlternateContent xmlns:mc="http://schemas.openxmlformats.org/markup-compatibility/2006" xmlns:p14="http://schemas.microsoft.com/office/powerpoint/2010/main">
    <mc:Choice Requires="p14">
      <p:transition spd="slow" p14:dur="2000" advTm="41904"/>
    </mc:Choice>
    <mc:Fallback xmlns="">
      <p:transition spd="slow" advTm="41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5AA69F"/>
        </a:solidFill>
        <a:effectLst/>
      </p:bgPr>
    </p:bg>
    <p:spTree>
      <p:nvGrpSpPr>
        <p:cNvPr id="1" name=""/>
        <p:cNvGrpSpPr/>
        <p:nvPr/>
      </p:nvGrpSpPr>
      <p:grpSpPr>
        <a:xfrm>
          <a:off x="0" y="0"/>
          <a:ext cx="0" cy="0"/>
          <a:chOff x="0" y="0"/>
          <a:chExt cx="0" cy="0"/>
        </a:xfrm>
      </p:grpSpPr>
      <p:grpSp>
        <p:nvGrpSpPr>
          <p:cNvPr id="2" name="Group 2"/>
          <p:cNvGrpSpPr/>
          <p:nvPr/>
        </p:nvGrpSpPr>
        <p:grpSpPr>
          <a:xfrm>
            <a:off x="1018453" y="1348559"/>
            <a:ext cx="16230600" cy="2507781"/>
            <a:chOff x="0" y="0"/>
            <a:chExt cx="5295273" cy="512566"/>
          </a:xfrm>
        </p:grpSpPr>
        <p:sp>
          <p:nvSpPr>
            <p:cNvPr id="3" name="Freeform 3"/>
            <p:cNvSpPr/>
            <p:nvPr/>
          </p:nvSpPr>
          <p:spPr>
            <a:xfrm>
              <a:off x="0" y="0"/>
              <a:ext cx="5295273" cy="512566"/>
            </a:xfrm>
            <a:custGeom>
              <a:avLst/>
              <a:gdLst/>
              <a:ahLst/>
              <a:cxnLst/>
              <a:rect l="l" t="t" r="r" b="b"/>
              <a:pathLst>
                <a:path w="5295273" h="512566">
                  <a:moveTo>
                    <a:pt x="19557" y="0"/>
                  </a:moveTo>
                  <a:lnTo>
                    <a:pt x="5275716" y="0"/>
                  </a:lnTo>
                  <a:cubicBezTo>
                    <a:pt x="5280903" y="0"/>
                    <a:pt x="5285878" y="2060"/>
                    <a:pt x="5289545" y="5728"/>
                  </a:cubicBezTo>
                  <a:cubicBezTo>
                    <a:pt x="5293213" y="9396"/>
                    <a:pt x="5295273" y="14370"/>
                    <a:pt x="5295273" y="19557"/>
                  </a:cubicBezTo>
                  <a:lnTo>
                    <a:pt x="5295273" y="493009"/>
                  </a:lnTo>
                  <a:cubicBezTo>
                    <a:pt x="5295273" y="498196"/>
                    <a:pt x="5293213" y="503170"/>
                    <a:pt x="5289545" y="506838"/>
                  </a:cubicBezTo>
                  <a:cubicBezTo>
                    <a:pt x="5285878" y="510505"/>
                    <a:pt x="5280903" y="512566"/>
                    <a:pt x="5275716" y="512566"/>
                  </a:cubicBezTo>
                  <a:lnTo>
                    <a:pt x="19557" y="512566"/>
                  </a:lnTo>
                  <a:cubicBezTo>
                    <a:pt x="14370" y="512566"/>
                    <a:pt x="9396" y="510505"/>
                    <a:pt x="5728" y="506838"/>
                  </a:cubicBezTo>
                  <a:cubicBezTo>
                    <a:pt x="2060" y="503170"/>
                    <a:pt x="0" y="498196"/>
                    <a:pt x="0" y="493009"/>
                  </a:cubicBezTo>
                  <a:lnTo>
                    <a:pt x="0" y="19557"/>
                  </a:lnTo>
                  <a:cubicBezTo>
                    <a:pt x="0" y="14370"/>
                    <a:pt x="2060" y="9396"/>
                    <a:pt x="5728" y="5728"/>
                  </a:cubicBezTo>
                  <a:cubicBezTo>
                    <a:pt x="9396" y="2060"/>
                    <a:pt x="14370" y="0"/>
                    <a:pt x="19557" y="0"/>
                  </a:cubicBezTo>
                  <a:close/>
                </a:path>
              </a:pathLst>
            </a:custGeom>
            <a:solidFill>
              <a:srgbClr val="FFFFFF">
                <a:alpha val="75686"/>
              </a:srgbClr>
            </a:solidFill>
          </p:spPr>
          <p:txBody>
            <a:bodyPr/>
            <a:lstStyle/>
            <a:p>
              <a:endParaRPr lang="en-US"/>
            </a:p>
          </p:txBody>
        </p:sp>
        <p:sp>
          <p:nvSpPr>
            <p:cNvPr id="4" name="TextBox 4"/>
            <p:cNvSpPr txBox="1"/>
            <p:nvPr/>
          </p:nvSpPr>
          <p:spPr>
            <a:xfrm>
              <a:off x="0" y="-85725"/>
              <a:ext cx="5295273" cy="598291"/>
            </a:xfrm>
            <a:prstGeom prst="rect">
              <a:avLst/>
            </a:prstGeom>
          </p:spPr>
          <p:txBody>
            <a:bodyPr lIns="25631" tIns="25631" rIns="25631" bIns="25631" rtlCol="0" anchor="ctr"/>
            <a:lstStyle/>
            <a:p>
              <a:pPr algn="ctr">
                <a:lnSpc>
                  <a:spcPts val="3347"/>
                </a:lnSpc>
              </a:pPr>
              <a:endParaRPr/>
            </a:p>
          </p:txBody>
        </p:sp>
      </p:grpSp>
      <p:sp>
        <p:nvSpPr>
          <p:cNvPr id="8" name="AutoShape 8"/>
          <p:cNvSpPr/>
          <p:nvPr/>
        </p:nvSpPr>
        <p:spPr>
          <a:xfrm>
            <a:off x="1" y="-42743"/>
            <a:ext cx="18288000" cy="333512"/>
          </a:xfrm>
          <a:prstGeom prst="rect">
            <a:avLst/>
          </a:prstGeom>
          <a:solidFill>
            <a:srgbClr val="3A6D69"/>
          </a:solidFill>
        </p:spPr>
        <p:txBody>
          <a:bodyPr/>
          <a:lstStyle/>
          <a:p>
            <a:endParaRPr lang="en-US"/>
          </a:p>
        </p:txBody>
      </p:sp>
      <p:sp>
        <p:nvSpPr>
          <p:cNvPr id="9" name="AutoShape 9"/>
          <p:cNvSpPr/>
          <p:nvPr/>
        </p:nvSpPr>
        <p:spPr>
          <a:xfrm>
            <a:off x="-1" y="266700"/>
            <a:ext cx="18288001" cy="404213"/>
          </a:xfrm>
          <a:prstGeom prst="rect">
            <a:avLst/>
          </a:prstGeom>
          <a:solidFill>
            <a:srgbClr val="FFFFFF">
              <a:alpha val="75686"/>
            </a:srgbClr>
          </a:solidFill>
        </p:spPr>
        <p:txBody>
          <a:bodyPr/>
          <a:lstStyle/>
          <a:p>
            <a:endParaRPr lang="en-US"/>
          </a:p>
        </p:txBody>
      </p:sp>
      <p:sp>
        <p:nvSpPr>
          <p:cNvPr id="21" name="TextBox 21"/>
          <p:cNvSpPr txBox="1"/>
          <p:nvPr/>
        </p:nvSpPr>
        <p:spPr>
          <a:xfrm>
            <a:off x="1018453" y="1409700"/>
            <a:ext cx="16251094" cy="2431435"/>
          </a:xfrm>
          <a:prstGeom prst="rect">
            <a:avLst/>
          </a:prstGeom>
        </p:spPr>
        <p:txBody>
          <a:bodyPr wrap="square" lIns="0" tIns="0" rIns="0" bIns="0" rtlCol="0" anchor="t">
            <a:spAutoFit/>
          </a:bodyPr>
          <a:lstStyle/>
          <a:p>
            <a:pPr marL="0" lvl="0" indent="0" algn="ctr">
              <a:lnSpc>
                <a:spcPts val="9569"/>
              </a:lnSpc>
              <a:spcBef>
                <a:spcPct val="0"/>
              </a:spcBef>
            </a:pPr>
            <a:r>
              <a:rPr lang="en-US" sz="7200" b="1" u="none" strike="noStrike">
                <a:solidFill>
                  <a:srgbClr val="3A6D69"/>
                </a:solidFill>
                <a:latin typeface="Josefin Sans Bold"/>
                <a:ea typeface="Josefin Sans Bold"/>
                <a:cs typeface="Josefin Sans Bold"/>
                <a:sym typeface="Josefin Sans Bold"/>
              </a:rPr>
              <a:t>PRACTICAL EXAMPLE USING THE NORMAL DISTRIBUTION</a:t>
            </a:r>
          </a:p>
        </p:txBody>
      </p:sp>
      <p:grpSp>
        <p:nvGrpSpPr>
          <p:cNvPr id="34" name="Group 33">
            <a:extLst>
              <a:ext uri="{FF2B5EF4-FFF2-40B4-BE49-F238E27FC236}">
                <a16:creationId xmlns:a16="http://schemas.microsoft.com/office/drawing/2014/main" id="{5F2C7D2E-D7B1-F3DB-FB42-945EBF4FD922}"/>
              </a:ext>
            </a:extLst>
          </p:cNvPr>
          <p:cNvGrpSpPr/>
          <p:nvPr/>
        </p:nvGrpSpPr>
        <p:grpSpPr>
          <a:xfrm>
            <a:off x="1018453" y="4152900"/>
            <a:ext cx="7744547" cy="4683343"/>
            <a:chOff x="1018453" y="3209064"/>
            <a:chExt cx="7744547" cy="4683343"/>
          </a:xfrm>
        </p:grpSpPr>
        <p:grpSp>
          <p:nvGrpSpPr>
            <p:cNvPr id="5" name="Group 5"/>
            <p:cNvGrpSpPr/>
            <p:nvPr/>
          </p:nvGrpSpPr>
          <p:grpSpPr>
            <a:xfrm>
              <a:off x="1018453" y="3523978"/>
              <a:ext cx="7744547" cy="4368429"/>
              <a:chOff x="0" y="0"/>
              <a:chExt cx="1657817" cy="1425211"/>
            </a:xfrm>
          </p:grpSpPr>
          <p:sp>
            <p:nvSpPr>
              <p:cNvPr id="6" name="Freeform 6"/>
              <p:cNvSpPr/>
              <p:nvPr/>
            </p:nvSpPr>
            <p:spPr>
              <a:xfrm>
                <a:off x="0" y="0"/>
                <a:ext cx="1657817" cy="1425211"/>
              </a:xfrm>
              <a:custGeom>
                <a:avLst/>
                <a:gdLst/>
                <a:ahLst/>
                <a:cxnLst/>
                <a:rect l="l" t="t" r="r" b="b"/>
                <a:pathLst>
                  <a:path w="1657817" h="1425211">
                    <a:moveTo>
                      <a:pt x="62467" y="0"/>
                    </a:moveTo>
                    <a:lnTo>
                      <a:pt x="1595350" y="0"/>
                    </a:lnTo>
                    <a:cubicBezTo>
                      <a:pt x="1629850" y="0"/>
                      <a:pt x="1657817" y="27967"/>
                      <a:pt x="1657817" y="62467"/>
                    </a:cubicBezTo>
                    <a:lnTo>
                      <a:pt x="1657817" y="1362744"/>
                    </a:lnTo>
                    <a:cubicBezTo>
                      <a:pt x="1657817" y="1379311"/>
                      <a:pt x="1651236" y="1395200"/>
                      <a:pt x="1639521" y="1406915"/>
                    </a:cubicBezTo>
                    <a:cubicBezTo>
                      <a:pt x="1627806" y="1418629"/>
                      <a:pt x="1611917" y="1425211"/>
                      <a:pt x="1595350" y="1425211"/>
                    </a:cubicBezTo>
                    <a:lnTo>
                      <a:pt x="62467" y="1425211"/>
                    </a:lnTo>
                    <a:cubicBezTo>
                      <a:pt x="27967" y="1425211"/>
                      <a:pt x="0" y="1397243"/>
                      <a:pt x="0" y="1362744"/>
                    </a:cubicBezTo>
                    <a:lnTo>
                      <a:pt x="0" y="62467"/>
                    </a:lnTo>
                    <a:cubicBezTo>
                      <a:pt x="0" y="27967"/>
                      <a:pt x="27967" y="0"/>
                      <a:pt x="62467" y="0"/>
                    </a:cubicBezTo>
                    <a:close/>
                  </a:path>
                </a:pathLst>
              </a:custGeom>
              <a:solidFill>
                <a:srgbClr val="FFFFFF">
                  <a:alpha val="75686"/>
                </a:srgbClr>
              </a:solidFill>
            </p:spPr>
            <p:txBody>
              <a:bodyPr/>
              <a:lstStyle/>
              <a:p>
                <a:endParaRPr lang="en-US"/>
              </a:p>
            </p:txBody>
          </p:sp>
          <p:sp>
            <p:nvSpPr>
              <p:cNvPr id="7" name="TextBox 7"/>
              <p:cNvSpPr txBox="1"/>
              <p:nvPr/>
            </p:nvSpPr>
            <p:spPr>
              <a:xfrm>
                <a:off x="0" y="-85725"/>
                <a:ext cx="1657817" cy="1510936"/>
              </a:xfrm>
              <a:prstGeom prst="rect">
                <a:avLst/>
              </a:prstGeom>
            </p:spPr>
            <p:txBody>
              <a:bodyPr lIns="25631" tIns="25631" rIns="25631" bIns="25631" rtlCol="0" anchor="ctr"/>
              <a:lstStyle/>
              <a:p>
                <a:pPr algn="ctr">
                  <a:lnSpc>
                    <a:spcPts val="3347"/>
                  </a:lnSpc>
                </a:pPr>
                <a:endParaRPr/>
              </a:p>
            </p:txBody>
          </p:sp>
        </p:grpSp>
        <p:sp>
          <p:nvSpPr>
            <p:cNvPr id="25" name="Freeform 11">
              <a:extLst>
                <a:ext uri="{FF2B5EF4-FFF2-40B4-BE49-F238E27FC236}">
                  <a16:creationId xmlns:a16="http://schemas.microsoft.com/office/drawing/2014/main" id="{CF91B31D-7C44-5F8B-1E4D-138946219C82}"/>
                </a:ext>
              </a:extLst>
            </p:cNvPr>
            <p:cNvSpPr/>
            <p:nvPr/>
          </p:nvSpPr>
          <p:spPr>
            <a:xfrm>
              <a:off x="2362200" y="4270816"/>
              <a:ext cx="4911084" cy="3065512"/>
            </a:xfrm>
            <a:custGeom>
              <a:avLst/>
              <a:gdLst/>
              <a:ahLst/>
              <a:cxnLst/>
              <a:rect l="l" t="t" r="r" b="b"/>
              <a:pathLst>
                <a:path w="8754532" h="4971424">
                  <a:moveTo>
                    <a:pt x="0" y="0"/>
                  </a:moveTo>
                  <a:lnTo>
                    <a:pt x="8754531" y="0"/>
                  </a:lnTo>
                  <a:lnTo>
                    <a:pt x="8754531" y="4971423"/>
                  </a:lnTo>
                  <a:lnTo>
                    <a:pt x="0" y="4971423"/>
                  </a:lnTo>
                  <a:lnTo>
                    <a:pt x="0" y="0"/>
                  </a:lnTo>
                  <a:close/>
                </a:path>
              </a:pathLst>
            </a:custGeom>
            <a:blipFill>
              <a:blip r:embed="rId5"/>
              <a:stretch>
                <a:fillRect l="-16133" t="-13662" r="-12957"/>
              </a:stretch>
            </a:blipFill>
          </p:spPr>
          <p:txBody>
            <a:bodyPr/>
            <a:lstStyle/>
            <a:p>
              <a:endParaRPr lang="en-US"/>
            </a:p>
          </p:txBody>
        </p:sp>
        <p:sp>
          <p:nvSpPr>
            <p:cNvPr id="28" name="TextBox 27">
              <a:extLst>
                <a:ext uri="{FF2B5EF4-FFF2-40B4-BE49-F238E27FC236}">
                  <a16:creationId xmlns:a16="http://schemas.microsoft.com/office/drawing/2014/main" id="{88A82CCC-E63F-3485-AC0F-3C734D151590}"/>
                </a:ext>
              </a:extLst>
            </p:cNvPr>
            <p:cNvSpPr txBox="1"/>
            <p:nvPr/>
          </p:nvSpPr>
          <p:spPr>
            <a:xfrm>
              <a:off x="1971728" y="3209064"/>
              <a:ext cx="5837996" cy="954107"/>
            </a:xfrm>
            <a:prstGeom prst="rect">
              <a:avLst/>
            </a:prstGeom>
            <a:noFill/>
          </p:spPr>
          <p:txBody>
            <a:bodyPr wrap="square">
              <a:spAutoFit/>
            </a:bodyPr>
            <a:lstStyle/>
            <a:p>
              <a:pPr marL="0" lvl="0" indent="0" algn="ctr">
                <a:lnSpc>
                  <a:spcPts val="8044"/>
                </a:lnSpc>
                <a:spcBef>
                  <a:spcPct val="0"/>
                </a:spcBef>
              </a:pPr>
              <a:r>
                <a:rPr lang="en-US" sz="2400" b="1">
                  <a:solidFill>
                    <a:srgbClr val="A44A7E"/>
                  </a:solidFill>
                  <a:latin typeface="Josefin Sans Bold"/>
                  <a:ea typeface="Josefin Sans Bold"/>
                  <a:cs typeface="Josefin Sans Bold"/>
                  <a:sym typeface="Josefin Sans Bold"/>
                </a:rPr>
                <a:t>68–95–99.7 RULE</a:t>
              </a:r>
            </a:p>
          </p:txBody>
        </p:sp>
      </p:grpSp>
      <p:grpSp>
        <p:nvGrpSpPr>
          <p:cNvPr id="14" name="Group 14"/>
          <p:cNvGrpSpPr/>
          <p:nvPr/>
        </p:nvGrpSpPr>
        <p:grpSpPr>
          <a:xfrm>
            <a:off x="9164494" y="4467813"/>
            <a:ext cx="8105053" cy="4368429"/>
            <a:chOff x="0" y="0"/>
            <a:chExt cx="1657817" cy="1425211"/>
          </a:xfrm>
        </p:grpSpPr>
        <p:sp>
          <p:nvSpPr>
            <p:cNvPr id="15" name="Freeform 15"/>
            <p:cNvSpPr/>
            <p:nvPr/>
          </p:nvSpPr>
          <p:spPr>
            <a:xfrm>
              <a:off x="0" y="0"/>
              <a:ext cx="1657817" cy="1425211"/>
            </a:xfrm>
            <a:custGeom>
              <a:avLst/>
              <a:gdLst/>
              <a:ahLst/>
              <a:cxnLst/>
              <a:rect l="l" t="t" r="r" b="b"/>
              <a:pathLst>
                <a:path w="1657817" h="1425211">
                  <a:moveTo>
                    <a:pt x="62467" y="0"/>
                  </a:moveTo>
                  <a:lnTo>
                    <a:pt x="1595350" y="0"/>
                  </a:lnTo>
                  <a:cubicBezTo>
                    <a:pt x="1629850" y="0"/>
                    <a:pt x="1657817" y="27967"/>
                    <a:pt x="1657817" y="62467"/>
                  </a:cubicBezTo>
                  <a:lnTo>
                    <a:pt x="1657817" y="1362744"/>
                  </a:lnTo>
                  <a:cubicBezTo>
                    <a:pt x="1657817" y="1379311"/>
                    <a:pt x="1651236" y="1395200"/>
                    <a:pt x="1639521" y="1406915"/>
                  </a:cubicBezTo>
                  <a:cubicBezTo>
                    <a:pt x="1627806" y="1418629"/>
                    <a:pt x="1611917" y="1425211"/>
                    <a:pt x="1595350" y="1425211"/>
                  </a:cubicBezTo>
                  <a:lnTo>
                    <a:pt x="62467" y="1425211"/>
                  </a:lnTo>
                  <a:cubicBezTo>
                    <a:pt x="27967" y="1425211"/>
                    <a:pt x="0" y="1397243"/>
                    <a:pt x="0" y="1362744"/>
                  </a:cubicBezTo>
                  <a:lnTo>
                    <a:pt x="0" y="62467"/>
                  </a:lnTo>
                  <a:cubicBezTo>
                    <a:pt x="0" y="27967"/>
                    <a:pt x="27967" y="0"/>
                    <a:pt x="62467" y="0"/>
                  </a:cubicBezTo>
                  <a:close/>
                </a:path>
              </a:pathLst>
            </a:custGeom>
            <a:solidFill>
              <a:srgbClr val="FFFFFF">
                <a:alpha val="75686"/>
              </a:srgbClr>
            </a:solidFill>
          </p:spPr>
          <p:txBody>
            <a:bodyPr/>
            <a:lstStyle/>
            <a:p>
              <a:endParaRPr lang="en-US"/>
            </a:p>
          </p:txBody>
        </p:sp>
        <p:sp>
          <p:nvSpPr>
            <p:cNvPr id="16" name="TextBox 16"/>
            <p:cNvSpPr txBox="1"/>
            <p:nvPr/>
          </p:nvSpPr>
          <p:spPr>
            <a:xfrm>
              <a:off x="0" y="-85725"/>
              <a:ext cx="1657817" cy="1510936"/>
            </a:xfrm>
            <a:prstGeom prst="rect">
              <a:avLst/>
            </a:prstGeom>
          </p:spPr>
          <p:txBody>
            <a:bodyPr lIns="25631" tIns="25631" rIns="25631" bIns="25631" rtlCol="0" anchor="ctr"/>
            <a:lstStyle/>
            <a:p>
              <a:pPr algn="ctr">
                <a:lnSpc>
                  <a:spcPts val="3347"/>
                </a:lnSpc>
              </a:pPr>
              <a:endParaRPr/>
            </a:p>
          </p:txBody>
        </p:sp>
      </p:grpSp>
      <p:sp>
        <p:nvSpPr>
          <p:cNvPr id="30" name="TextBox 29">
            <a:extLst>
              <a:ext uri="{FF2B5EF4-FFF2-40B4-BE49-F238E27FC236}">
                <a16:creationId xmlns:a16="http://schemas.microsoft.com/office/drawing/2014/main" id="{2826CB61-CD62-E873-17B3-A6FA5C2F6544}"/>
              </a:ext>
            </a:extLst>
          </p:cNvPr>
          <p:cNvSpPr txBox="1"/>
          <p:nvPr/>
        </p:nvSpPr>
        <p:spPr>
          <a:xfrm>
            <a:off x="10383694" y="5016536"/>
            <a:ext cx="4648200" cy="592470"/>
          </a:xfrm>
          <a:prstGeom prst="rect">
            <a:avLst/>
          </a:prstGeom>
          <a:noFill/>
        </p:spPr>
        <p:txBody>
          <a:bodyPr wrap="square">
            <a:spAutoFit/>
          </a:bodyPr>
          <a:lstStyle/>
          <a:p>
            <a:pPr>
              <a:lnSpc>
                <a:spcPts val="3642"/>
              </a:lnSpc>
            </a:pPr>
            <a:r>
              <a:rPr lang="en-US" sz="4000" err="1">
                <a:solidFill>
                  <a:schemeClr val="accent4"/>
                </a:solidFill>
                <a:latin typeface="Josefin Sans"/>
                <a:ea typeface="Josefin Sans"/>
                <a:cs typeface="Josefin Sans"/>
                <a:sym typeface="Josefin Sans"/>
              </a:rPr>
              <a:t>μ</a:t>
            </a:r>
            <a:r>
              <a:rPr lang="en-US" sz="4000">
                <a:solidFill>
                  <a:schemeClr val="accent4"/>
                </a:solidFill>
                <a:latin typeface="Josefin Sans"/>
                <a:ea typeface="Josefin Sans"/>
                <a:cs typeface="Josefin Sans"/>
                <a:sym typeface="Josefin Sans"/>
              </a:rPr>
              <a:t> = 30 minutes </a:t>
            </a:r>
          </a:p>
        </p:txBody>
      </p:sp>
      <p:sp>
        <p:nvSpPr>
          <p:cNvPr id="31" name="TextBox 30">
            <a:extLst>
              <a:ext uri="{FF2B5EF4-FFF2-40B4-BE49-F238E27FC236}">
                <a16:creationId xmlns:a16="http://schemas.microsoft.com/office/drawing/2014/main" id="{83C232F0-D2C9-B362-01E6-C8B6A2971AD8}"/>
              </a:ext>
            </a:extLst>
          </p:cNvPr>
          <p:cNvSpPr txBox="1"/>
          <p:nvPr/>
        </p:nvSpPr>
        <p:spPr>
          <a:xfrm>
            <a:off x="10393219" y="5775579"/>
            <a:ext cx="4648200" cy="592470"/>
          </a:xfrm>
          <a:prstGeom prst="rect">
            <a:avLst/>
          </a:prstGeom>
          <a:noFill/>
        </p:spPr>
        <p:txBody>
          <a:bodyPr wrap="square">
            <a:spAutoFit/>
          </a:bodyPr>
          <a:lstStyle/>
          <a:p>
            <a:pPr>
              <a:lnSpc>
                <a:spcPts val="3642"/>
              </a:lnSpc>
            </a:pPr>
            <a:r>
              <a:rPr lang="en-US" sz="4000" err="1">
                <a:solidFill>
                  <a:schemeClr val="accent4"/>
                </a:solidFill>
                <a:latin typeface="Josefin Sans"/>
                <a:ea typeface="Josefin Sans"/>
                <a:cs typeface="Josefin Sans"/>
                <a:sym typeface="Josefin Sans"/>
              </a:rPr>
              <a:t>σ</a:t>
            </a:r>
            <a:r>
              <a:rPr lang="en-US" sz="4000">
                <a:solidFill>
                  <a:schemeClr val="accent4"/>
                </a:solidFill>
                <a:latin typeface="Josefin Sans"/>
                <a:ea typeface="Josefin Sans"/>
                <a:cs typeface="Josefin Sans"/>
                <a:sym typeface="Josefin Sans"/>
              </a:rPr>
              <a:t> = 10 minutes </a:t>
            </a:r>
          </a:p>
        </p:txBody>
      </p:sp>
      <p:sp>
        <p:nvSpPr>
          <p:cNvPr id="32" name="TextBox 31">
            <a:extLst>
              <a:ext uri="{FF2B5EF4-FFF2-40B4-BE49-F238E27FC236}">
                <a16:creationId xmlns:a16="http://schemas.microsoft.com/office/drawing/2014/main" id="{5DC4913D-F6AC-66F7-E039-F06B168FB45D}"/>
              </a:ext>
            </a:extLst>
          </p:cNvPr>
          <p:cNvSpPr txBox="1"/>
          <p:nvPr/>
        </p:nvSpPr>
        <p:spPr>
          <a:xfrm>
            <a:off x="10397980" y="6520649"/>
            <a:ext cx="6691313" cy="1038746"/>
          </a:xfrm>
          <a:prstGeom prst="rect">
            <a:avLst/>
          </a:prstGeom>
          <a:noFill/>
        </p:spPr>
        <p:txBody>
          <a:bodyPr wrap="square">
            <a:spAutoFit/>
          </a:bodyPr>
          <a:lstStyle/>
          <a:p>
            <a:pPr>
              <a:lnSpc>
                <a:spcPts val="3642"/>
              </a:lnSpc>
            </a:pPr>
            <a:r>
              <a:rPr lang="en-US" sz="3600">
                <a:solidFill>
                  <a:schemeClr val="accent4"/>
                </a:solidFill>
                <a:latin typeface="Josefin Sans"/>
                <a:ea typeface="Josefin Sans"/>
                <a:cs typeface="Josefin Sans"/>
                <a:sym typeface="Josefin Sans"/>
              </a:rPr>
              <a:t>Q: What range covers about 95% of commute times?</a:t>
            </a:r>
          </a:p>
        </p:txBody>
      </p:sp>
      <p:sp>
        <p:nvSpPr>
          <p:cNvPr id="33" name="TextBox 32">
            <a:extLst>
              <a:ext uri="{FF2B5EF4-FFF2-40B4-BE49-F238E27FC236}">
                <a16:creationId xmlns:a16="http://schemas.microsoft.com/office/drawing/2014/main" id="{FD4CB256-568E-A270-4C62-A5E2F91FBDFC}"/>
              </a:ext>
            </a:extLst>
          </p:cNvPr>
          <p:cNvSpPr txBox="1"/>
          <p:nvPr/>
        </p:nvSpPr>
        <p:spPr>
          <a:xfrm>
            <a:off x="10425689" y="7711995"/>
            <a:ext cx="6691313" cy="577081"/>
          </a:xfrm>
          <a:prstGeom prst="rect">
            <a:avLst/>
          </a:prstGeom>
          <a:noFill/>
        </p:spPr>
        <p:txBody>
          <a:bodyPr wrap="square">
            <a:spAutoFit/>
          </a:bodyPr>
          <a:lstStyle/>
          <a:p>
            <a:pPr>
              <a:lnSpc>
                <a:spcPts val="3642"/>
              </a:lnSpc>
            </a:pPr>
            <a:r>
              <a:rPr lang="en-US" sz="3600">
                <a:solidFill>
                  <a:schemeClr val="accent2"/>
                </a:solidFill>
                <a:latin typeface="Josefin Sans"/>
                <a:ea typeface="Josefin Sans"/>
                <a:cs typeface="Josefin Sans"/>
                <a:sym typeface="Josefin Sans"/>
              </a:rPr>
              <a:t>A: Between 10 and 50 minutes</a:t>
            </a:r>
          </a:p>
        </p:txBody>
      </p:sp>
      <p:pic>
        <p:nvPicPr>
          <p:cNvPr id="95" name="Audio 94">
            <a:extLst>
              <a:ext uri="{FF2B5EF4-FFF2-40B4-BE49-F238E27FC236}">
                <a16:creationId xmlns:a16="http://schemas.microsoft.com/office/drawing/2014/main" id="{9153C92E-C8D5-6388-20C3-AF1AA6CA959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322800" y="9321800"/>
            <a:ext cx="812800" cy="812800"/>
          </a:xfrm>
          <a:prstGeom prst="rect">
            <a:avLst/>
          </a:prstGeom>
        </p:spPr>
      </p:pic>
    </p:spTree>
    <p:extLst>
      <p:ext uri="{BB962C8B-B14F-4D97-AF65-F5344CB8AC3E}">
        <p14:creationId xmlns:p14="http://schemas.microsoft.com/office/powerpoint/2010/main" val="3170215657"/>
      </p:ext>
    </p:extLst>
  </p:cSld>
  <p:clrMapOvr>
    <a:masterClrMapping/>
  </p:clrMapOvr>
  <mc:AlternateContent xmlns:mc="http://schemas.openxmlformats.org/markup-compatibility/2006" xmlns:p14="http://schemas.microsoft.com/office/powerpoint/2010/main">
    <mc:Choice Requires="p14">
      <p:transition spd="slow" p14:dur="2000" advTm="51600"/>
    </mc:Choice>
    <mc:Fallback xmlns="">
      <p:transition spd="slow" advTm="51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5"/>
                                        </p:tgtEl>
                                      </p:cBhvr>
                                    </p:cmd>
                                  </p:childTnLst>
                                </p:cTn>
                              </p:par>
                            </p:childTnLst>
                          </p:cTn>
                        </p:par>
                        <p:par>
                          <p:cTn id="7" fill="hold">
                            <p:stCondLst>
                              <p:cond delay="0"/>
                            </p:stCondLst>
                            <p:childTnLst>
                              <p:par>
                                <p:cTn id="8" presetID="1" presetClass="entr" presetSubtype="0" fill="hold" grpId="0" nodeType="afterEffect">
                                  <p:stCondLst>
                                    <p:cond delay="30000"/>
                                  </p:stCondLst>
                                  <p:childTnLst>
                                    <p:set>
                                      <p:cBhvr>
                                        <p:cTn id="9"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95"/>
                </p:tgtEl>
              </p:cMediaNode>
            </p:audio>
          </p:childTnLst>
        </p:cTn>
      </p:par>
    </p:tnLst>
    <p:bldLst>
      <p:bldP spid="3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5265800" y="0"/>
            <a:ext cx="13022200" cy="10287000"/>
          </a:xfrm>
          <a:prstGeom prst="rect">
            <a:avLst/>
          </a:prstGeom>
          <a:solidFill>
            <a:srgbClr val="DD595F"/>
          </a:solidFill>
        </p:spPr>
        <p:txBody>
          <a:bodyPr/>
          <a:lstStyle/>
          <a:p>
            <a:endParaRPr lang="en-US"/>
          </a:p>
        </p:txBody>
      </p:sp>
      <p:grpSp>
        <p:nvGrpSpPr>
          <p:cNvPr id="3" name="Group 3"/>
          <p:cNvGrpSpPr/>
          <p:nvPr/>
        </p:nvGrpSpPr>
        <p:grpSpPr>
          <a:xfrm>
            <a:off x="6173714" y="1348559"/>
            <a:ext cx="10924104" cy="1756872"/>
            <a:chOff x="0" y="0"/>
            <a:chExt cx="3564016" cy="573184"/>
          </a:xfrm>
        </p:grpSpPr>
        <p:sp>
          <p:nvSpPr>
            <p:cNvPr id="4" name="Freeform 4"/>
            <p:cNvSpPr/>
            <p:nvPr/>
          </p:nvSpPr>
          <p:spPr>
            <a:xfrm>
              <a:off x="0" y="0"/>
              <a:ext cx="3564016" cy="573184"/>
            </a:xfrm>
            <a:custGeom>
              <a:avLst/>
              <a:gdLst/>
              <a:ahLst/>
              <a:cxnLst/>
              <a:rect l="l" t="t" r="r" b="b"/>
              <a:pathLst>
                <a:path w="3564016" h="573184">
                  <a:moveTo>
                    <a:pt x="29057" y="0"/>
                  </a:moveTo>
                  <a:lnTo>
                    <a:pt x="3534959" y="0"/>
                  </a:lnTo>
                  <a:cubicBezTo>
                    <a:pt x="3551007" y="0"/>
                    <a:pt x="3564016" y="13009"/>
                    <a:pt x="3564016" y="29057"/>
                  </a:cubicBezTo>
                  <a:lnTo>
                    <a:pt x="3564016" y="544127"/>
                  </a:lnTo>
                  <a:cubicBezTo>
                    <a:pt x="3564016" y="560175"/>
                    <a:pt x="3551007" y="573184"/>
                    <a:pt x="3534959" y="573184"/>
                  </a:cubicBezTo>
                  <a:lnTo>
                    <a:pt x="29057" y="573184"/>
                  </a:lnTo>
                  <a:cubicBezTo>
                    <a:pt x="13009" y="573184"/>
                    <a:pt x="0" y="560175"/>
                    <a:pt x="0" y="544127"/>
                  </a:cubicBezTo>
                  <a:lnTo>
                    <a:pt x="0" y="29057"/>
                  </a:lnTo>
                  <a:cubicBezTo>
                    <a:pt x="0" y="13009"/>
                    <a:pt x="13009" y="0"/>
                    <a:pt x="29057" y="0"/>
                  </a:cubicBezTo>
                  <a:close/>
                </a:path>
              </a:pathLst>
            </a:custGeom>
            <a:solidFill>
              <a:srgbClr val="FFFFFF">
                <a:alpha val="75686"/>
              </a:srgbClr>
            </a:solidFill>
          </p:spPr>
          <p:txBody>
            <a:bodyPr/>
            <a:lstStyle/>
            <a:p>
              <a:endParaRPr lang="en-US"/>
            </a:p>
          </p:txBody>
        </p:sp>
        <p:sp>
          <p:nvSpPr>
            <p:cNvPr id="5" name="TextBox 5"/>
            <p:cNvSpPr txBox="1"/>
            <p:nvPr/>
          </p:nvSpPr>
          <p:spPr>
            <a:xfrm>
              <a:off x="0" y="-85725"/>
              <a:ext cx="3564016" cy="658909"/>
            </a:xfrm>
            <a:prstGeom prst="rect">
              <a:avLst/>
            </a:prstGeom>
          </p:spPr>
          <p:txBody>
            <a:bodyPr lIns="25631" tIns="25631" rIns="25631" bIns="25631" rtlCol="0" anchor="ctr"/>
            <a:lstStyle/>
            <a:p>
              <a:pPr algn="ctr">
                <a:lnSpc>
                  <a:spcPts val="3347"/>
                </a:lnSpc>
              </a:pPr>
              <a:endParaRPr/>
            </a:p>
          </p:txBody>
        </p:sp>
      </p:grpSp>
      <p:sp>
        <p:nvSpPr>
          <p:cNvPr id="6" name="AutoShape 6"/>
          <p:cNvSpPr/>
          <p:nvPr/>
        </p:nvSpPr>
        <p:spPr>
          <a:xfrm>
            <a:off x="0" y="-310947"/>
            <a:ext cx="18288000" cy="1029179"/>
          </a:xfrm>
          <a:prstGeom prst="rect">
            <a:avLst/>
          </a:prstGeom>
          <a:solidFill>
            <a:srgbClr val="C84E54"/>
          </a:solidFill>
        </p:spPr>
        <p:txBody>
          <a:bodyPr/>
          <a:lstStyle/>
          <a:p>
            <a:endParaRPr lang="en-US"/>
          </a:p>
        </p:txBody>
      </p:sp>
      <p:sp>
        <p:nvSpPr>
          <p:cNvPr id="7" name="Freeform 7"/>
          <p:cNvSpPr/>
          <p:nvPr/>
        </p:nvSpPr>
        <p:spPr>
          <a:xfrm>
            <a:off x="6385936" y="3453624"/>
            <a:ext cx="578297" cy="578297"/>
          </a:xfrm>
          <a:custGeom>
            <a:avLst/>
            <a:gdLst/>
            <a:ahLst/>
            <a:cxnLst/>
            <a:rect l="l" t="t" r="r" b="b"/>
            <a:pathLst>
              <a:path w="578297" h="578297">
                <a:moveTo>
                  <a:pt x="0" y="0"/>
                </a:moveTo>
                <a:lnTo>
                  <a:pt x="578296" y="0"/>
                </a:lnTo>
                <a:lnTo>
                  <a:pt x="578296" y="578297"/>
                </a:lnTo>
                <a:lnTo>
                  <a:pt x="0" y="578297"/>
                </a:lnTo>
                <a:lnTo>
                  <a:pt x="0" y="0"/>
                </a:lnTo>
                <a:close/>
              </a:path>
            </a:pathLst>
          </a:custGeom>
          <a:blipFill>
            <a:blip r:embed="rId5"/>
            <a:stretch>
              <a:fillRect/>
            </a:stretch>
          </a:blipFill>
        </p:spPr>
        <p:txBody>
          <a:bodyPr/>
          <a:lstStyle/>
          <a:p>
            <a:endParaRPr lang="en-US"/>
          </a:p>
        </p:txBody>
      </p:sp>
      <p:sp>
        <p:nvSpPr>
          <p:cNvPr id="8" name="Freeform 8"/>
          <p:cNvSpPr/>
          <p:nvPr/>
        </p:nvSpPr>
        <p:spPr>
          <a:xfrm>
            <a:off x="6385936" y="5591175"/>
            <a:ext cx="578297" cy="578297"/>
          </a:xfrm>
          <a:custGeom>
            <a:avLst/>
            <a:gdLst/>
            <a:ahLst/>
            <a:cxnLst/>
            <a:rect l="l" t="t" r="r" b="b"/>
            <a:pathLst>
              <a:path w="578297" h="578297">
                <a:moveTo>
                  <a:pt x="0" y="0"/>
                </a:moveTo>
                <a:lnTo>
                  <a:pt x="578296" y="0"/>
                </a:lnTo>
                <a:lnTo>
                  <a:pt x="578296" y="578297"/>
                </a:lnTo>
                <a:lnTo>
                  <a:pt x="0" y="578297"/>
                </a:lnTo>
                <a:lnTo>
                  <a:pt x="0" y="0"/>
                </a:lnTo>
                <a:close/>
              </a:path>
            </a:pathLst>
          </a:custGeom>
          <a:blipFill>
            <a:blip r:embed="rId5"/>
            <a:stretch>
              <a:fillRect/>
            </a:stretch>
          </a:blipFill>
        </p:spPr>
        <p:txBody>
          <a:bodyPr/>
          <a:lstStyle/>
          <a:p>
            <a:endParaRPr lang="en-US"/>
          </a:p>
        </p:txBody>
      </p:sp>
      <p:sp>
        <p:nvSpPr>
          <p:cNvPr id="9" name="Freeform 9"/>
          <p:cNvSpPr/>
          <p:nvPr/>
        </p:nvSpPr>
        <p:spPr>
          <a:xfrm>
            <a:off x="6385936" y="6633441"/>
            <a:ext cx="578297" cy="578297"/>
          </a:xfrm>
          <a:custGeom>
            <a:avLst/>
            <a:gdLst/>
            <a:ahLst/>
            <a:cxnLst/>
            <a:rect l="l" t="t" r="r" b="b"/>
            <a:pathLst>
              <a:path w="578297" h="578297">
                <a:moveTo>
                  <a:pt x="0" y="0"/>
                </a:moveTo>
                <a:lnTo>
                  <a:pt x="578296" y="0"/>
                </a:lnTo>
                <a:lnTo>
                  <a:pt x="578296" y="578297"/>
                </a:lnTo>
                <a:lnTo>
                  <a:pt x="0" y="578297"/>
                </a:lnTo>
                <a:lnTo>
                  <a:pt x="0" y="0"/>
                </a:lnTo>
                <a:close/>
              </a:path>
            </a:pathLst>
          </a:custGeom>
          <a:blipFill>
            <a:blip r:embed="rId5"/>
            <a:stretch>
              <a:fillRect/>
            </a:stretch>
          </a:blipFill>
        </p:spPr>
        <p:txBody>
          <a:bodyPr/>
          <a:lstStyle/>
          <a:p>
            <a:endParaRPr lang="en-US"/>
          </a:p>
        </p:txBody>
      </p:sp>
      <p:sp>
        <p:nvSpPr>
          <p:cNvPr id="10" name="Freeform 10"/>
          <p:cNvSpPr/>
          <p:nvPr/>
        </p:nvSpPr>
        <p:spPr>
          <a:xfrm>
            <a:off x="6385936" y="7694757"/>
            <a:ext cx="578297" cy="578297"/>
          </a:xfrm>
          <a:custGeom>
            <a:avLst/>
            <a:gdLst/>
            <a:ahLst/>
            <a:cxnLst/>
            <a:rect l="l" t="t" r="r" b="b"/>
            <a:pathLst>
              <a:path w="578297" h="578297">
                <a:moveTo>
                  <a:pt x="0" y="0"/>
                </a:moveTo>
                <a:lnTo>
                  <a:pt x="578296" y="0"/>
                </a:lnTo>
                <a:lnTo>
                  <a:pt x="578296" y="578297"/>
                </a:lnTo>
                <a:lnTo>
                  <a:pt x="0" y="578297"/>
                </a:lnTo>
                <a:lnTo>
                  <a:pt x="0" y="0"/>
                </a:lnTo>
                <a:close/>
              </a:path>
            </a:pathLst>
          </a:custGeom>
          <a:blipFill>
            <a:blip r:embed="rId5"/>
            <a:stretch>
              <a:fillRect/>
            </a:stretch>
          </a:blipFill>
        </p:spPr>
        <p:txBody>
          <a:bodyPr/>
          <a:lstStyle/>
          <a:p>
            <a:endParaRPr lang="en-US"/>
          </a:p>
        </p:txBody>
      </p:sp>
      <p:sp>
        <p:nvSpPr>
          <p:cNvPr id="11" name="Freeform 11"/>
          <p:cNvSpPr/>
          <p:nvPr/>
        </p:nvSpPr>
        <p:spPr>
          <a:xfrm>
            <a:off x="6385936" y="4517578"/>
            <a:ext cx="578297" cy="578297"/>
          </a:xfrm>
          <a:custGeom>
            <a:avLst/>
            <a:gdLst/>
            <a:ahLst/>
            <a:cxnLst/>
            <a:rect l="l" t="t" r="r" b="b"/>
            <a:pathLst>
              <a:path w="578297" h="578297">
                <a:moveTo>
                  <a:pt x="0" y="0"/>
                </a:moveTo>
                <a:lnTo>
                  <a:pt x="578296" y="0"/>
                </a:lnTo>
                <a:lnTo>
                  <a:pt x="578296" y="578297"/>
                </a:lnTo>
                <a:lnTo>
                  <a:pt x="0" y="578297"/>
                </a:lnTo>
                <a:lnTo>
                  <a:pt x="0" y="0"/>
                </a:lnTo>
                <a:close/>
              </a:path>
            </a:pathLst>
          </a:custGeom>
          <a:blipFill>
            <a:blip r:embed="rId5"/>
            <a:stretch>
              <a:fillRect/>
            </a:stretch>
          </a:blipFill>
        </p:spPr>
        <p:txBody>
          <a:bodyPr/>
          <a:lstStyle/>
          <a:p>
            <a:endParaRPr lang="en-US"/>
          </a:p>
        </p:txBody>
      </p:sp>
      <p:sp>
        <p:nvSpPr>
          <p:cNvPr id="12" name="Freeform 12"/>
          <p:cNvSpPr/>
          <p:nvPr/>
        </p:nvSpPr>
        <p:spPr>
          <a:xfrm>
            <a:off x="167541" y="2674847"/>
            <a:ext cx="5098259" cy="5745434"/>
          </a:xfrm>
          <a:custGeom>
            <a:avLst/>
            <a:gdLst/>
            <a:ahLst/>
            <a:cxnLst/>
            <a:rect l="l" t="t" r="r" b="b"/>
            <a:pathLst>
              <a:path w="5098259" h="5745434">
                <a:moveTo>
                  <a:pt x="0" y="0"/>
                </a:moveTo>
                <a:lnTo>
                  <a:pt x="5098259" y="0"/>
                </a:lnTo>
                <a:lnTo>
                  <a:pt x="5098259" y="5745433"/>
                </a:lnTo>
                <a:lnTo>
                  <a:pt x="0" y="5745433"/>
                </a:lnTo>
                <a:lnTo>
                  <a:pt x="0" y="0"/>
                </a:lnTo>
                <a:close/>
              </a:path>
            </a:pathLst>
          </a:custGeom>
          <a:blipFill>
            <a:blip r:embed="rId6"/>
            <a:stretch>
              <a:fillRect l="-5586" r="-7107"/>
            </a:stretch>
          </a:blipFill>
        </p:spPr>
        <p:txBody>
          <a:bodyPr/>
          <a:lstStyle/>
          <a:p>
            <a:endParaRPr lang="en-US"/>
          </a:p>
        </p:txBody>
      </p:sp>
      <p:sp>
        <p:nvSpPr>
          <p:cNvPr id="13" name="TextBox 13"/>
          <p:cNvSpPr txBox="1"/>
          <p:nvPr/>
        </p:nvSpPr>
        <p:spPr>
          <a:xfrm>
            <a:off x="7287002" y="3430368"/>
            <a:ext cx="10582786" cy="6444072"/>
          </a:xfrm>
          <a:prstGeom prst="rect">
            <a:avLst/>
          </a:prstGeom>
        </p:spPr>
        <p:txBody>
          <a:bodyPr lIns="0" tIns="0" rIns="0" bIns="0" rtlCol="0" anchor="t">
            <a:spAutoFit/>
          </a:bodyPr>
          <a:lstStyle/>
          <a:p>
            <a:pPr algn="l">
              <a:lnSpc>
                <a:spcPts val="4200"/>
              </a:lnSpc>
            </a:pPr>
            <a:r>
              <a:rPr lang="en-US" sz="3000" dirty="0">
                <a:solidFill>
                  <a:srgbClr val="FFFFFF"/>
                </a:solidFill>
                <a:latin typeface="Josefin Sans"/>
                <a:ea typeface="Josefin Sans"/>
                <a:cs typeface="Josefin Sans"/>
                <a:sym typeface="Josefin Sans"/>
              </a:rPr>
              <a:t>Symmetrical, bell-shaped curve</a:t>
            </a:r>
          </a:p>
          <a:p>
            <a:pPr algn="l">
              <a:lnSpc>
                <a:spcPts val="4200"/>
              </a:lnSpc>
            </a:pPr>
            <a:endParaRPr lang="en-US" sz="3000" dirty="0">
              <a:solidFill>
                <a:srgbClr val="FFFFFF"/>
              </a:solidFill>
              <a:latin typeface="Josefin Sans"/>
              <a:ea typeface="Josefin Sans"/>
              <a:cs typeface="Josefin Sans"/>
              <a:sym typeface="Josefin Sans"/>
            </a:endParaRPr>
          </a:p>
          <a:p>
            <a:pPr algn="l">
              <a:lnSpc>
                <a:spcPts val="4200"/>
              </a:lnSpc>
            </a:pPr>
            <a:r>
              <a:rPr lang="en-US" sz="3000" dirty="0">
                <a:solidFill>
                  <a:srgbClr val="FFFFFF"/>
                </a:solidFill>
                <a:latin typeface="Josefin Sans"/>
                <a:ea typeface="Josefin Sans"/>
                <a:cs typeface="Josefin Sans"/>
                <a:sym typeface="Josefin Sans"/>
              </a:rPr>
              <a:t>Mean = median = mode</a:t>
            </a:r>
          </a:p>
          <a:p>
            <a:pPr algn="l">
              <a:lnSpc>
                <a:spcPts val="4200"/>
              </a:lnSpc>
            </a:pPr>
            <a:endParaRPr lang="en-US" sz="3000" dirty="0">
              <a:solidFill>
                <a:srgbClr val="FFFFFF"/>
              </a:solidFill>
              <a:latin typeface="Josefin Sans"/>
              <a:ea typeface="Josefin Sans"/>
              <a:cs typeface="Josefin Sans"/>
              <a:sym typeface="Josefin Sans"/>
            </a:endParaRPr>
          </a:p>
          <a:p>
            <a:pPr algn="l">
              <a:lnSpc>
                <a:spcPts val="4200"/>
              </a:lnSpc>
            </a:pPr>
            <a:r>
              <a:rPr lang="en-US" sz="3000" dirty="0">
                <a:solidFill>
                  <a:srgbClr val="FFFFFF"/>
                </a:solidFill>
                <a:latin typeface="Josefin Sans"/>
                <a:ea typeface="Josefin Sans"/>
                <a:cs typeface="Josefin Sans"/>
                <a:sym typeface="Josefin Sans"/>
              </a:rPr>
              <a:t>Standard deviation controls spread</a:t>
            </a:r>
          </a:p>
          <a:p>
            <a:pPr algn="l">
              <a:lnSpc>
                <a:spcPts val="4200"/>
              </a:lnSpc>
            </a:pPr>
            <a:endParaRPr lang="en-US" sz="3000" dirty="0">
              <a:solidFill>
                <a:srgbClr val="FFFFFF"/>
              </a:solidFill>
              <a:latin typeface="Josefin Sans"/>
              <a:ea typeface="Josefin Sans"/>
              <a:cs typeface="Josefin Sans"/>
              <a:sym typeface="Josefin Sans"/>
            </a:endParaRPr>
          </a:p>
          <a:p>
            <a:pPr algn="l">
              <a:lnSpc>
                <a:spcPts val="4200"/>
              </a:lnSpc>
            </a:pPr>
            <a:r>
              <a:rPr lang="en-US" sz="3000" dirty="0">
                <a:solidFill>
                  <a:srgbClr val="FFFFFF"/>
                </a:solidFill>
                <a:latin typeface="Josefin Sans"/>
                <a:ea typeface="Josefin Sans"/>
                <a:cs typeface="Josefin Sans"/>
                <a:sym typeface="Josefin Sans"/>
              </a:rPr>
              <a:t>The 68–95–99.7 Rule helps with probability</a:t>
            </a:r>
          </a:p>
          <a:p>
            <a:pPr algn="l">
              <a:lnSpc>
                <a:spcPts val="4200"/>
              </a:lnSpc>
            </a:pPr>
            <a:endParaRPr lang="en-US" sz="3000" dirty="0">
              <a:solidFill>
                <a:srgbClr val="FFFFFF"/>
              </a:solidFill>
              <a:latin typeface="Josefin Sans"/>
              <a:ea typeface="Josefin Sans"/>
              <a:cs typeface="Josefin Sans"/>
              <a:sym typeface="Josefin Sans"/>
            </a:endParaRPr>
          </a:p>
          <a:p>
            <a:pPr algn="l">
              <a:lnSpc>
                <a:spcPts val="4200"/>
              </a:lnSpc>
            </a:pPr>
            <a:r>
              <a:rPr lang="en-US" sz="3000" dirty="0">
                <a:solidFill>
                  <a:srgbClr val="FFFFFF"/>
                </a:solidFill>
                <a:latin typeface="Josefin Sans"/>
                <a:ea typeface="Josefin Sans"/>
                <a:cs typeface="Josefin Sans"/>
                <a:sym typeface="Josefin Sans"/>
              </a:rPr>
              <a:t>The normal distribution helps us make sense of data in education, health, research, business, etc.</a:t>
            </a:r>
          </a:p>
          <a:p>
            <a:pPr algn="l">
              <a:lnSpc>
                <a:spcPts val="4200"/>
              </a:lnSpc>
            </a:pPr>
            <a:endParaRPr lang="en-US" sz="3000" dirty="0">
              <a:solidFill>
                <a:srgbClr val="FFFFFF"/>
              </a:solidFill>
              <a:latin typeface="Josefin Sans"/>
              <a:ea typeface="Josefin Sans"/>
              <a:cs typeface="Josefin Sans"/>
              <a:sym typeface="Josefin Sans"/>
            </a:endParaRPr>
          </a:p>
          <a:p>
            <a:pPr algn="l">
              <a:lnSpc>
                <a:spcPts val="4200"/>
              </a:lnSpc>
            </a:pPr>
            <a:r>
              <a:rPr lang="en-US" sz="3000" dirty="0">
                <a:solidFill>
                  <a:srgbClr val="FFFFFF"/>
                </a:solidFill>
                <a:latin typeface="Josefin Sans"/>
                <a:ea typeface="Josefin Sans"/>
                <a:cs typeface="Josefin Sans"/>
                <a:sym typeface="Josefin Sans"/>
              </a:rPr>
              <a:t>Powerful, but not universal</a:t>
            </a:r>
          </a:p>
        </p:txBody>
      </p:sp>
      <p:sp>
        <p:nvSpPr>
          <p:cNvPr id="14" name="TextBox 14"/>
          <p:cNvSpPr txBox="1"/>
          <p:nvPr/>
        </p:nvSpPr>
        <p:spPr>
          <a:xfrm>
            <a:off x="6675084" y="1720834"/>
            <a:ext cx="9843389" cy="1035321"/>
          </a:xfrm>
          <a:prstGeom prst="rect">
            <a:avLst/>
          </a:prstGeom>
        </p:spPr>
        <p:txBody>
          <a:bodyPr lIns="0" tIns="0" rIns="0" bIns="0" rtlCol="0" anchor="t">
            <a:spAutoFit/>
          </a:bodyPr>
          <a:lstStyle/>
          <a:p>
            <a:pPr marL="0" lvl="0" indent="0" algn="ctr">
              <a:lnSpc>
                <a:spcPts val="8044"/>
              </a:lnSpc>
              <a:spcBef>
                <a:spcPct val="0"/>
              </a:spcBef>
            </a:pPr>
            <a:r>
              <a:rPr lang="en-US" sz="6934" b="1">
                <a:solidFill>
                  <a:srgbClr val="C84E54"/>
                </a:solidFill>
                <a:latin typeface="Josefin Sans Bold"/>
                <a:ea typeface="Josefin Sans Bold"/>
                <a:cs typeface="Josefin Sans Bold"/>
                <a:sym typeface="Josefin Sans Bold"/>
              </a:rPr>
              <a:t>FINAL RECAP</a:t>
            </a:r>
          </a:p>
        </p:txBody>
      </p:sp>
      <p:sp>
        <p:nvSpPr>
          <p:cNvPr id="15" name="AutoShape 15"/>
          <p:cNvSpPr/>
          <p:nvPr/>
        </p:nvSpPr>
        <p:spPr>
          <a:xfrm>
            <a:off x="0" y="478430"/>
            <a:ext cx="18288000" cy="517704"/>
          </a:xfrm>
          <a:prstGeom prst="rect">
            <a:avLst/>
          </a:prstGeom>
          <a:solidFill>
            <a:srgbClr val="88CAE3"/>
          </a:solidFill>
        </p:spPr>
        <p:txBody>
          <a:bodyPr/>
          <a:lstStyle/>
          <a:p>
            <a:endParaRPr lang="en-US"/>
          </a:p>
        </p:txBody>
      </p:sp>
      <p:sp>
        <p:nvSpPr>
          <p:cNvPr id="21" name="Freeform 10">
            <a:extLst>
              <a:ext uri="{FF2B5EF4-FFF2-40B4-BE49-F238E27FC236}">
                <a16:creationId xmlns:a16="http://schemas.microsoft.com/office/drawing/2014/main" id="{02A7DAFD-A561-BAF1-11AD-ACA23685836A}"/>
              </a:ext>
            </a:extLst>
          </p:cNvPr>
          <p:cNvSpPr/>
          <p:nvPr/>
        </p:nvSpPr>
        <p:spPr>
          <a:xfrm>
            <a:off x="6385936" y="9271590"/>
            <a:ext cx="578297" cy="578297"/>
          </a:xfrm>
          <a:custGeom>
            <a:avLst/>
            <a:gdLst/>
            <a:ahLst/>
            <a:cxnLst/>
            <a:rect l="l" t="t" r="r" b="b"/>
            <a:pathLst>
              <a:path w="578297" h="578297">
                <a:moveTo>
                  <a:pt x="0" y="0"/>
                </a:moveTo>
                <a:lnTo>
                  <a:pt x="578296" y="0"/>
                </a:lnTo>
                <a:lnTo>
                  <a:pt x="578296" y="578297"/>
                </a:lnTo>
                <a:lnTo>
                  <a:pt x="0" y="578297"/>
                </a:lnTo>
                <a:lnTo>
                  <a:pt x="0" y="0"/>
                </a:lnTo>
                <a:close/>
              </a:path>
            </a:pathLst>
          </a:custGeom>
          <a:blipFill>
            <a:blip r:embed="rId5"/>
            <a:stretch>
              <a:fillRect/>
            </a:stretch>
          </a:blipFill>
        </p:spPr>
        <p:txBody>
          <a:bodyPr/>
          <a:lstStyle/>
          <a:p>
            <a:endParaRPr lang="en-US"/>
          </a:p>
        </p:txBody>
      </p:sp>
      <p:pic>
        <p:nvPicPr>
          <p:cNvPr id="82" name="Audio 81">
            <a:extLst>
              <a:ext uri="{FF2B5EF4-FFF2-40B4-BE49-F238E27FC236}">
                <a16:creationId xmlns:a16="http://schemas.microsoft.com/office/drawing/2014/main" id="{304831DD-DE86-C9C9-9C6C-BC7402019F9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6039"/>
    </mc:Choice>
    <mc:Fallback xmlns="">
      <p:transition spd="slow" advTm="360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 name="Freeform 2"/>
          <p:cNvSpPr/>
          <p:nvPr/>
        </p:nvSpPr>
        <p:spPr>
          <a:xfrm>
            <a:off x="4266510" y="266010"/>
            <a:ext cx="9754980" cy="9754980"/>
          </a:xfrm>
          <a:custGeom>
            <a:avLst/>
            <a:gdLst/>
            <a:ahLst/>
            <a:cxnLst/>
            <a:rect l="l" t="t" r="r" b="b"/>
            <a:pathLst>
              <a:path w="9754980" h="9754980">
                <a:moveTo>
                  <a:pt x="0" y="0"/>
                </a:moveTo>
                <a:lnTo>
                  <a:pt x="9754980" y="0"/>
                </a:lnTo>
                <a:lnTo>
                  <a:pt x="9754980" y="9754980"/>
                </a:lnTo>
                <a:lnTo>
                  <a:pt x="0" y="9754980"/>
                </a:lnTo>
                <a:lnTo>
                  <a:pt x="0" y="0"/>
                </a:lnTo>
                <a:close/>
              </a:path>
            </a:pathLst>
          </a:custGeom>
          <a:blipFill>
            <a:blip r:embed="rId5">
              <a:alphaModFix amt="75000"/>
            </a:blip>
            <a:stretch>
              <a:fillRect/>
            </a:stretch>
          </a:blipFill>
        </p:spPr>
        <p:txBody>
          <a:bodyPr/>
          <a:lstStyle/>
          <a:p>
            <a:endParaRPr lang="en-US"/>
          </a:p>
        </p:txBody>
      </p:sp>
      <p:sp>
        <p:nvSpPr>
          <p:cNvPr id="3" name="TextBox 3"/>
          <p:cNvSpPr txBox="1"/>
          <p:nvPr/>
        </p:nvSpPr>
        <p:spPr>
          <a:xfrm>
            <a:off x="916306" y="5010729"/>
            <a:ext cx="16230600" cy="1311835"/>
          </a:xfrm>
          <a:prstGeom prst="rect">
            <a:avLst/>
          </a:prstGeom>
        </p:spPr>
        <p:txBody>
          <a:bodyPr lIns="0" tIns="0" rIns="0" bIns="0" rtlCol="0" anchor="t">
            <a:spAutoFit/>
          </a:bodyPr>
          <a:lstStyle/>
          <a:p>
            <a:pPr algn="ctr">
              <a:lnSpc>
                <a:spcPts val="10262"/>
              </a:lnSpc>
            </a:pPr>
            <a:r>
              <a:rPr lang="en-US" sz="8847" b="1">
                <a:solidFill>
                  <a:srgbClr val="DD595F"/>
                </a:solidFill>
                <a:latin typeface="Josefin Sans Bold"/>
                <a:ea typeface="Josefin Sans Bold"/>
                <a:cs typeface="Josefin Sans Bold"/>
                <a:sym typeface="Josefin Sans Bold"/>
              </a:rPr>
              <a:t>THANKS FOR WATCHING!</a:t>
            </a:r>
          </a:p>
        </p:txBody>
      </p:sp>
      <p:pic>
        <p:nvPicPr>
          <p:cNvPr id="65" name="Audio 64">
            <a:extLst>
              <a:ext uri="{FF2B5EF4-FFF2-40B4-BE49-F238E27FC236}">
                <a16:creationId xmlns:a16="http://schemas.microsoft.com/office/drawing/2014/main" id="{52F95264-5E84-E6A5-7FE9-761E1D0CE8E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376"/>
    </mc:Choice>
    <mc:Fallback xmlns="">
      <p:transition spd="slow" advTm="11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306315"/>
            <a:ext cx="5050391" cy="5712467"/>
          </a:xfrm>
          <a:custGeom>
            <a:avLst/>
            <a:gdLst/>
            <a:ahLst/>
            <a:cxnLst/>
            <a:rect l="l" t="t" r="r" b="b"/>
            <a:pathLst>
              <a:path w="5712467" h="5712467">
                <a:moveTo>
                  <a:pt x="0" y="0"/>
                </a:moveTo>
                <a:lnTo>
                  <a:pt x="5712467" y="0"/>
                </a:lnTo>
                <a:lnTo>
                  <a:pt x="5712467" y="5712468"/>
                </a:lnTo>
                <a:lnTo>
                  <a:pt x="0" y="5712468"/>
                </a:lnTo>
                <a:lnTo>
                  <a:pt x="0" y="0"/>
                </a:lnTo>
                <a:close/>
              </a:path>
            </a:pathLst>
          </a:custGeom>
          <a:blipFill>
            <a:blip r:embed="rId5"/>
            <a:stretch>
              <a:fillRect l="-13580" r="1"/>
            </a:stretch>
          </a:blipFill>
        </p:spPr>
        <p:txBody>
          <a:bodyPr/>
          <a:lstStyle/>
          <a:p>
            <a:endParaRPr lang="en-US" dirty="0"/>
          </a:p>
        </p:txBody>
      </p:sp>
      <p:sp>
        <p:nvSpPr>
          <p:cNvPr id="3" name="AutoShape 3"/>
          <p:cNvSpPr/>
          <p:nvPr/>
        </p:nvSpPr>
        <p:spPr>
          <a:xfrm>
            <a:off x="4353515" y="0"/>
            <a:ext cx="14010685" cy="10279052"/>
          </a:xfrm>
          <a:prstGeom prst="rect">
            <a:avLst/>
          </a:prstGeom>
          <a:solidFill>
            <a:srgbClr val="5AA69F"/>
          </a:solidFill>
        </p:spPr>
        <p:txBody>
          <a:bodyPr/>
          <a:lstStyle/>
          <a:p>
            <a:endParaRPr lang="en-US" dirty="0"/>
          </a:p>
        </p:txBody>
      </p:sp>
      <p:grpSp>
        <p:nvGrpSpPr>
          <p:cNvPr id="4" name="Group 4"/>
          <p:cNvGrpSpPr/>
          <p:nvPr/>
        </p:nvGrpSpPr>
        <p:grpSpPr>
          <a:xfrm>
            <a:off x="4724400" y="1348559"/>
            <a:ext cx="13180198" cy="1756872"/>
            <a:chOff x="0" y="0"/>
            <a:chExt cx="4088758" cy="573184"/>
          </a:xfrm>
        </p:grpSpPr>
        <p:sp>
          <p:nvSpPr>
            <p:cNvPr id="5" name="Freeform 5"/>
            <p:cNvSpPr/>
            <p:nvPr/>
          </p:nvSpPr>
          <p:spPr>
            <a:xfrm>
              <a:off x="0" y="0"/>
              <a:ext cx="4088759" cy="573184"/>
            </a:xfrm>
            <a:custGeom>
              <a:avLst/>
              <a:gdLst/>
              <a:ahLst/>
              <a:cxnLst/>
              <a:rect l="l" t="t" r="r" b="b"/>
              <a:pathLst>
                <a:path w="4088759" h="573184">
                  <a:moveTo>
                    <a:pt x="25328" y="0"/>
                  </a:moveTo>
                  <a:lnTo>
                    <a:pt x="4063431" y="0"/>
                  </a:lnTo>
                  <a:cubicBezTo>
                    <a:pt x="4070148" y="0"/>
                    <a:pt x="4076590" y="2668"/>
                    <a:pt x="4081340" y="7418"/>
                  </a:cubicBezTo>
                  <a:cubicBezTo>
                    <a:pt x="4086090" y="12168"/>
                    <a:pt x="4088759" y="18610"/>
                    <a:pt x="4088759" y="25328"/>
                  </a:cubicBezTo>
                  <a:lnTo>
                    <a:pt x="4088759" y="547856"/>
                  </a:lnTo>
                  <a:cubicBezTo>
                    <a:pt x="4088759" y="554574"/>
                    <a:pt x="4086090" y="561016"/>
                    <a:pt x="4081340" y="565766"/>
                  </a:cubicBezTo>
                  <a:cubicBezTo>
                    <a:pt x="4076590" y="570516"/>
                    <a:pt x="4070148" y="573184"/>
                    <a:pt x="4063431" y="573184"/>
                  </a:cubicBezTo>
                  <a:lnTo>
                    <a:pt x="25328" y="573184"/>
                  </a:lnTo>
                  <a:cubicBezTo>
                    <a:pt x="11340" y="573184"/>
                    <a:pt x="0" y="561844"/>
                    <a:pt x="0" y="547856"/>
                  </a:cubicBezTo>
                  <a:lnTo>
                    <a:pt x="0" y="25328"/>
                  </a:lnTo>
                  <a:cubicBezTo>
                    <a:pt x="0" y="18610"/>
                    <a:pt x="2668" y="12168"/>
                    <a:pt x="7418" y="7418"/>
                  </a:cubicBezTo>
                  <a:cubicBezTo>
                    <a:pt x="12168" y="2668"/>
                    <a:pt x="18610" y="0"/>
                    <a:pt x="25328" y="0"/>
                  </a:cubicBezTo>
                  <a:close/>
                </a:path>
              </a:pathLst>
            </a:custGeom>
            <a:solidFill>
              <a:srgbClr val="FFFFFF">
                <a:alpha val="75686"/>
              </a:srgbClr>
            </a:solidFill>
          </p:spPr>
          <p:txBody>
            <a:bodyPr/>
            <a:lstStyle/>
            <a:p>
              <a:endParaRPr lang="en-US" dirty="0"/>
            </a:p>
          </p:txBody>
        </p:sp>
        <p:sp>
          <p:nvSpPr>
            <p:cNvPr id="6" name="TextBox 6"/>
            <p:cNvSpPr txBox="1"/>
            <p:nvPr/>
          </p:nvSpPr>
          <p:spPr>
            <a:xfrm>
              <a:off x="0" y="-85725"/>
              <a:ext cx="4088758" cy="658909"/>
            </a:xfrm>
            <a:prstGeom prst="rect">
              <a:avLst/>
            </a:prstGeom>
          </p:spPr>
          <p:txBody>
            <a:bodyPr lIns="25631" tIns="25631" rIns="25631" bIns="25631" rtlCol="0" anchor="ctr"/>
            <a:lstStyle/>
            <a:p>
              <a:pPr algn="ctr">
                <a:lnSpc>
                  <a:spcPts val="3347"/>
                </a:lnSpc>
              </a:pPr>
              <a:endParaRPr dirty="0"/>
            </a:p>
          </p:txBody>
        </p:sp>
      </p:grpSp>
      <p:sp>
        <p:nvSpPr>
          <p:cNvPr id="8" name="AutoShape 8"/>
          <p:cNvSpPr/>
          <p:nvPr/>
        </p:nvSpPr>
        <p:spPr>
          <a:xfrm>
            <a:off x="4372565" y="7948"/>
            <a:ext cx="13991635" cy="375125"/>
          </a:xfrm>
          <a:prstGeom prst="rect">
            <a:avLst/>
          </a:prstGeom>
          <a:solidFill>
            <a:srgbClr val="3A6D69"/>
          </a:solidFill>
        </p:spPr>
        <p:txBody>
          <a:bodyPr/>
          <a:lstStyle/>
          <a:p>
            <a:endParaRPr lang="en-US" dirty="0"/>
          </a:p>
        </p:txBody>
      </p:sp>
      <p:sp>
        <p:nvSpPr>
          <p:cNvPr id="9" name="AutoShape 9"/>
          <p:cNvSpPr/>
          <p:nvPr/>
        </p:nvSpPr>
        <p:spPr>
          <a:xfrm>
            <a:off x="4316303" y="378155"/>
            <a:ext cx="14047897" cy="498145"/>
          </a:xfrm>
          <a:prstGeom prst="rect">
            <a:avLst/>
          </a:prstGeom>
          <a:solidFill>
            <a:srgbClr val="FFFFFF">
              <a:alpha val="75686"/>
            </a:srgbClr>
          </a:solidFill>
        </p:spPr>
        <p:txBody>
          <a:bodyPr/>
          <a:lstStyle/>
          <a:p>
            <a:endParaRPr lang="en-US" dirty="0"/>
          </a:p>
        </p:txBody>
      </p:sp>
      <p:sp>
        <p:nvSpPr>
          <p:cNvPr id="10" name="TextBox 10"/>
          <p:cNvSpPr txBox="1"/>
          <p:nvPr/>
        </p:nvSpPr>
        <p:spPr>
          <a:xfrm>
            <a:off x="5032392" y="1769605"/>
            <a:ext cx="12569018" cy="1035321"/>
          </a:xfrm>
          <a:prstGeom prst="rect">
            <a:avLst/>
          </a:prstGeom>
        </p:spPr>
        <p:txBody>
          <a:bodyPr wrap="square" lIns="0" tIns="0" rIns="0" bIns="0" rtlCol="0" anchor="t">
            <a:spAutoFit/>
          </a:bodyPr>
          <a:lstStyle/>
          <a:p>
            <a:pPr marL="0" lvl="0" indent="0" algn="ctr">
              <a:lnSpc>
                <a:spcPts val="8044"/>
              </a:lnSpc>
              <a:spcBef>
                <a:spcPct val="0"/>
              </a:spcBef>
            </a:pPr>
            <a:r>
              <a:rPr lang="en-US" sz="6934" b="1" dirty="0">
                <a:solidFill>
                  <a:srgbClr val="3A6D69"/>
                </a:solidFill>
                <a:latin typeface="Josefin Sans Bold"/>
                <a:ea typeface="Josefin Sans Bold"/>
                <a:cs typeface="Josefin Sans Bold"/>
                <a:sym typeface="Josefin Sans Bold"/>
              </a:rPr>
              <a:t>LEARNING OBJECTIVES</a:t>
            </a:r>
          </a:p>
        </p:txBody>
      </p:sp>
      <p:sp>
        <p:nvSpPr>
          <p:cNvPr id="11" name="TextBox 11"/>
          <p:cNvSpPr txBox="1"/>
          <p:nvPr/>
        </p:nvSpPr>
        <p:spPr>
          <a:xfrm>
            <a:off x="5018537" y="3105431"/>
            <a:ext cx="12856606" cy="7211718"/>
          </a:xfrm>
          <a:prstGeom prst="rect">
            <a:avLst/>
          </a:prstGeom>
        </p:spPr>
        <p:txBody>
          <a:bodyPr wrap="square" lIns="0" tIns="0" rIns="0" bIns="0" rtlCol="0" anchor="t">
            <a:spAutoFit/>
          </a:bodyPr>
          <a:lstStyle/>
          <a:p>
            <a:pPr algn="l">
              <a:lnSpc>
                <a:spcPts val="4719"/>
              </a:lnSpc>
            </a:pPr>
            <a:endParaRPr dirty="0"/>
          </a:p>
          <a:p>
            <a:pPr marL="727804" lvl="1" indent="-363902" algn="l">
              <a:lnSpc>
                <a:spcPts val="4719"/>
              </a:lnSpc>
              <a:buFont typeface="Arial"/>
              <a:buChar char="•"/>
            </a:pPr>
            <a:r>
              <a:rPr lang="en-US" sz="3371" dirty="0">
                <a:solidFill>
                  <a:srgbClr val="FFFFFF"/>
                </a:solidFill>
                <a:latin typeface="Josefin Sans"/>
                <a:ea typeface="Josefin Sans"/>
                <a:cs typeface="Josefin Sans"/>
                <a:sym typeface="Josefin Sans"/>
              </a:rPr>
              <a:t>Describe the key characteristics of a normal distribution</a:t>
            </a:r>
          </a:p>
          <a:p>
            <a:pPr algn="l">
              <a:lnSpc>
                <a:spcPts val="4719"/>
              </a:lnSpc>
            </a:pPr>
            <a:endParaRPr lang="en-US" sz="3371" dirty="0">
              <a:solidFill>
                <a:srgbClr val="FFFFFF"/>
              </a:solidFill>
              <a:latin typeface="Josefin Sans"/>
              <a:ea typeface="Josefin Sans"/>
              <a:cs typeface="Josefin Sans"/>
              <a:sym typeface="Josefin Sans"/>
            </a:endParaRPr>
          </a:p>
          <a:p>
            <a:pPr marL="727804" lvl="1" indent="-363902" algn="l">
              <a:lnSpc>
                <a:spcPts val="4719"/>
              </a:lnSpc>
              <a:buFont typeface="Arial"/>
              <a:buChar char="•"/>
            </a:pPr>
            <a:r>
              <a:rPr lang="en-US" sz="3371" dirty="0">
                <a:solidFill>
                  <a:srgbClr val="FFFFFF"/>
                </a:solidFill>
                <a:latin typeface="Josefin Sans"/>
                <a:ea typeface="Josefin Sans"/>
                <a:cs typeface="Josefin Sans"/>
                <a:sym typeface="Josefin Sans"/>
              </a:rPr>
              <a:t>Explain the meaning of standard deviation in the context of this lesson</a:t>
            </a:r>
          </a:p>
          <a:p>
            <a:pPr algn="l">
              <a:lnSpc>
                <a:spcPts val="4719"/>
              </a:lnSpc>
            </a:pPr>
            <a:endParaRPr lang="en-US" sz="3371" dirty="0">
              <a:solidFill>
                <a:srgbClr val="FFFFFF"/>
              </a:solidFill>
              <a:latin typeface="Josefin Sans"/>
              <a:ea typeface="Josefin Sans"/>
              <a:cs typeface="Josefin Sans"/>
              <a:sym typeface="Josefin Sans"/>
            </a:endParaRPr>
          </a:p>
          <a:p>
            <a:pPr marL="727804" lvl="1" indent="-363902" algn="l">
              <a:lnSpc>
                <a:spcPts val="4719"/>
              </a:lnSpc>
              <a:buFont typeface="Arial"/>
              <a:buChar char="•"/>
            </a:pPr>
            <a:r>
              <a:rPr lang="en-US" sz="3371" dirty="0">
                <a:solidFill>
                  <a:srgbClr val="FFFFFF"/>
                </a:solidFill>
                <a:latin typeface="Josefin Sans"/>
                <a:ea typeface="Josefin Sans"/>
                <a:cs typeface="Josefin Sans"/>
                <a:sym typeface="Josefin Sans"/>
              </a:rPr>
              <a:t>Apply the 68–95–99.7 rule to interpret data</a:t>
            </a:r>
          </a:p>
          <a:p>
            <a:pPr algn="l">
              <a:lnSpc>
                <a:spcPts val="4719"/>
              </a:lnSpc>
            </a:pPr>
            <a:endParaRPr lang="en-US" sz="3371" dirty="0">
              <a:solidFill>
                <a:srgbClr val="FFFFFF"/>
              </a:solidFill>
              <a:latin typeface="Josefin Sans"/>
              <a:ea typeface="Josefin Sans"/>
              <a:cs typeface="Josefin Sans"/>
              <a:sym typeface="Josefin Sans"/>
            </a:endParaRPr>
          </a:p>
          <a:p>
            <a:pPr marL="727804" lvl="1" indent="-363902" algn="l">
              <a:lnSpc>
                <a:spcPts val="4719"/>
              </a:lnSpc>
              <a:buFont typeface="Arial"/>
              <a:buChar char="•"/>
            </a:pPr>
            <a:r>
              <a:rPr lang="en-US" sz="3371" dirty="0">
                <a:solidFill>
                  <a:srgbClr val="FFFFFF"/>
                </a:solidFill>
                <a:latin typeface="Josefin Sans"/>
                <a:ea typeface="Josefin Sans"/>
                <a:cs typeface="Josefin Sans"/>
                <a:sym typeface="Josefin Sans"/>
              </a:rPr>
              <a:t>Recognize real-life examples of normally distributed variables</a:t>
            </a:r>
          </a:p>
          <a:p>
            <a:pPr marL="727804" lvl="1" indent="-363902" algn="l">
              <a:lnSpc>
                <a:spcPts val="4719"/>
              </a:lnSpc>
              <a:buFont typeface="Arial"/>
              <a:buChar char="•"/>
            </a:pPr>
            <a:endParaRPr lang="en-US" sz="3371" dirty="0">
              <a:solidFill>
                <a:srgbClr val="FFFFFF"/>
              </a:solidFill>
              <a:latin typeface="Josefin Sans"/>
              <a:ea typeface="Josefin Sans"/>
              <a:cs typeface="Josefin Sans"/>
              <a:sym typeface="Josefin Sans"/>
            </a:endParaRPr>
          </a:p>
          <a:p>
            <a:pPr marL="727804" lvl="1" indent="-363902" algn="l">
              <a:lnSpc>
                <a:spcPts val="4719"/>
              </a:lnSpc>
              <a:buFont typeface="Arial"/>
              <a:buChar char="•"/>
            </a:pPr>
            <a:r>
              <a:rPr lang="en-US" sz="3371" dirty="0">
                <a:solidFill>
                  <a:srgbClr val="FFFFFF"/>
                </a:solidFill>
                <a:latin typeface="Josefin Sans"/>
                <a:ea typeface="Josefin Sans"/>
                <a:cs typeface="Josefin Sans"/>
                <a:sym typeface="Josefin Sans"/>
              </a:rPr>
              <a:t>Identify when data is not normally distributed</a:t>
            </a:r>
          </a:p>
          <a:p>
            <a:pPr algn="l">
              <a:lnSpc>
                <a:spcPts val="4719"/>
              </a:lnSpc>
            </a:pPr>
            <a:endParaRPr lang="en-US" sz="3371" dirty="0">
              <a:solidFill>
                <a:srgbClr val="FFFFFF"/>
              </a:solidFill>
              <a:latin typeface="Josefin Sans"/>
              <a:ea typeface="Josefin Sans"/>
              <a:cs typeface="Josefin Sans"/>
              <a:sym typeface="Josefin Sans"/>
            </a:endParaRPr>
          </a:p>
        </p:txBody>
      </p:sp>
      <p:pic>
        <p:nvPicPr>
          <p:cNvPr id="57" name="Audio 56">
            <a:extLst>
              <a:ext uri="{FF2B5EF4-FFF2-40B4-BE49-F238E27FC236}">
                <a16:creationId xmlns:a16="http://schemas.microsoft.com/office/drawing/2014/main" id="{C05185A5-D909-9847-6B67-F3368501B9B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2406"/>
    </mc:Choice>
    <mc:Fallback xmlns="">
      <p:transition spd="slow" advTm="424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4020800" cy="10287000"/>
          </a:xfrm>
          <a:prstGeom prst="rect">
            <a:avLst/>
          </a:prstGeom>
          <a:solidFill>
            <a:srgbClr val="DD595F"/>
          </a:solidFill>
        </p:spPr>
        <p:txBody>
          <a:bodyPr/>
          <a:lstStyle/>
          <a:p>
            <a:endParaRPr lang="en-US" dirty="0"/>
          </a:p>
        </p:txBody>
      </p:sp>
      <p:grpSp>
        <p:nvGrpSpPr>
          <p:cNvPr id="3" name="Group 3"/>
          <p:cNvGrpSpPr/>
          <p:nvPr/>
        </p:nvGrpSpPr>
        <p:grpSpPr>
          <a:xfrm>
            <a:off x="304800" y="1434106"/>
            <a:ext cx="13443218" cy="1880594"/>
            <a:chOff x="0" y="0"/>
            <a:chExt cx="4311425" cy="852810"/>
          </a:xfrm>
        </p:grpSpPr>
        <p:sp>
          <p:nvSpPr>
            <p:cNvPr id="4" name="Freeform 4"/>
            <p:cNvSpPr/>
            <p:nvPr/>
          </p:nvSpPr>
          <p:spPr>
            <a:xfrm>
              <a:off x="0" y="0"/>
              <a:ext cx="4311425" cy="852810"/>
            </a:xfrm>
            <a:custGeom>
              <a:avLst/>
              <a:gdLst/>
              <a:ahLst/>
              <a:cxnLst/>
              <a:rect l="l" t="t" r="r" b="b"/>
              <a:pathLst>
                <a:path w="4311425" h="852810">
                  <a:moveTo>
                    <a:pt x="24020" y="0"/>
                  </a:moveTo>
                  <a:lnTo>
                    <a:pt x="4287406" y="0"/>
                  </a:lnTo>
                  <a:cubicBezTo>
                    <a:pt x="4300671" y="0"/>
                    <a:pt x="4311425" y="10754"/>
                    <a:pt x="4311425" y="24020"/>
                  </a:cubicBezTo>
                  <a:lnTo>
                    <a:pt x="4311425" y="828791"/>
                  </a:lnTo>
                  <a:cubicBezTo>
                    <a:pt x="4311425" y="842056"/>
                    <a:pt x="4300671" y="852810"/>
                    <a:pt x="4287406" y="852810"/>
                  </a:cubicBezTo>
                  <a:lnTo>
                    <a:pt x="24020" y="852810"/>
                  </a:lnTo>
                  <a:cubicBezTo>
                    <a:pt x="10754" y="852810"/>
                    <a:pt x="0" y="842056"/>
                    <a:pt x="0" y="828791"/>
                  </a:cubicBezTo>
                  <a:lnTo>
                    <a:pt x="0" y="24020"/>
                  </a:lnTo>
                  <a:cubicBezTo>
                    <a:pt x="0" y="10754"/>
                    <a:pt x="10754" y="0"/>
                    <a:pt x="24020" y="0"/>
                  </a:cubicBezTo>
                  <a:close/>
                </a:path>
              </a:pathLst>
            </a:custGeom>
            <a:solidFill>
              <a:srgbClr val="FFFFFF">
                <a:alpha val="75686"/>
              </a:srgbClr>
            </a:solidFill>
          </p:spPr>
          <p:txBody>
            <a:bodyPr/>
            <a:lstStyle/>
            <a:p>
              <a:endParaRPr lang="en-US" dirty="0"/>
            </a:p>
          </p:txBody>
        </p:sp>
        <p:sp>
          <p:nvSpPr>
            <p:cNvPr id="5" name="TextBox 5"/>
            <p:cNvSpPr txBox="1"/>
            <p:nvPr/>
          </p:nvSpPr>
          <p:spPr>
            <a:xfrm>
              <a:off x="0" y="-85725"/>
              <a:ext cx="4311425" cy="938535"/>
            </a:xfrm>
            <a:prstGeom prst="rect">
              <a:avLst/>
            </a:prstGeom>
          </p:spPr>
          <p:txBody>
            <a:bodyPr lIns="25631" tIns="25631" rIns="25631" bIns="25631" rtlCol="0" anchor="ctr"/>
            <a:lstStyle/>
            <a:p>
              <a:pPr algn="ctr">
                <a:lnSpc>
                  <a:spcPts val="3347"/>
                </a:lnSpc>
              </a:pPr>
              <a:endParaRPr dirty="0"/>
            </a:p>
          </p:txBody>
        </p:sp>
      </p:grpSp>
      <p:sp>
        <p:nvSpPr>
          <p:cNvPr id="6" name="AutoShape 6"/>
          <p:cNvSpPr/>
          <p:nvPr/>
        </p:nvSpPr>
        <p:spPr>
          <a:xfrm>
            <a:off x="0" y="-1"/>
            <a:ext cx="14020800" cy="229259"/>
          </a:xfrm>
          <a:prstGeom prst="rect">
            <a:avLst/>
          </a:prstGeom>
          <a:solidFill>
            <a:srgbClr val="C84E54"/>
          </a:solidFill>
        </p:spPr>
        <p:txBody>
          <a:bodyPr/>
          <a:lstStyle/>
          <a:p>
            <a:endParaRPr lang="en-US" dirty="0"/>
          </a:p>
        </p:txBody>
      </p:sp>
      <p:sp>
        <p:nvSpPr>
          <p:cNvPr id="7" name="AutoShape 7"/>
          <p:cNvSpPr/>
          <p:nvPr/>
        </p:nvSpPr>
        <p:spPr>
          <a:xfrm>
            <a:off x="0" y="379169"/>
            <a:ext cx="14020800" cy="389113"/>
          </a:xfrm>
          <a:prstGeom prst="rect">
            <a:avLst/>
          </a:prstGeom>
          <a:solidFill>
            <a:srgbClr val="FFFFFF">
              <a:alpha val="75686"/>
            </a:srgbClr>
          </a:solidFill>
        </p:spPr>
        <p:txBody>
          <a:bodyPr/>
          <a:lstStyle/>
          <a:p>
            <a:endParaRPr lang="en-US" dirty="0"/>
          </a:p>
        </p:txBody>
      </p:sp>
      <p:sp>
        <p:nvSpPr>
          <p:cNvPr id="10" name="TextBox 10"/>
          <p:cNvSpPr txBox="1"/>
          <p:nvPr/>
        </p:nvSpPr>
        <p:spPr>
          <a:xfrm>
            <a:off x="811829" y="1914591"/>
            <a:ext cx="12324592" cy="1095309"/>
          </a:xfrm>
          <a:prstGeom prst="rect">
            <a:avLst/>
          </a:prstGeom>
        </p:spPr>
        <p:txBody>
          <a:bodyPr lIns="0" tIns="0" rIns="0" bIns="0" rtlCol="0" anchor="t">
            <a:spAutoFit/>
          </a:bodyPr>
          <a:lstStyle/>
          <a:p>
            <a:pPr marL="0" lvl="0" indent="0" algn="l">
              <a:lnSpc>
                <a:spcPts val="8582"/>
              </a:lnSpc>
              <a:spcBef>
                <a:spcPct val="0"/>
              </a:spcBef>
            </a:pPr>
            <a:r>
              <a:rPr lang="en-US" sz="7152" b="1" dirty="0">
                <a:solidFill>
                  <a:srgbClr val="C84E54"/>
                </a:solidFill>
                <a:latin typeface="Josefin Sans Bold"/>
                <a:ea typeface="Josefin Sans Bold"/>
                <a:cs typeface="Josefin Sans Bold"/>
                <a:sym typeface="Josefin Sans Bold"/>
              </a:rPr>
              <a:t>WHA</a:t>
            </a:r>
            <a:r>
              <a:rPr lang="en-US" sz="7152" b="1" u="none" dirty="0">
                <a:solidFill>
                  <a:srgbClr val="C84E54"/>
                </a:solidFill>
                <a:latin typeface="Josefin Sans Bold"/>
                <a:ea typeface="Josefin Sans Bold"/>
                <a:cs typeface="Josefin Sans Bold"/>
                <a:sym typeface="Josefin Sans Bold"/>
              </a:rPr>
              <a:t>T IS A DISTRIBUTION?</a:t>
            </a:r>
          </a:p>
        </p:txBody>
      </p:sp>
      <p:sp>
        <p:nvSpPr>
          <p:cNvPr id="11" name="TextBox 11"/>
          <p:cNvSpPr txBox="1"/>
          <p:nvPr/>
        </p:nvSpPr>
        <p:spPr>
          <a:xfrm>
            <a:off x="863581" y="4383620"/>
            <a:ext cx="12438052" cy="4757071"/>
          </a:xfrm>
          <a:prstGeom prst="rect">
            <a:avLst/>
          </a:prstGeom>
        </p:spPr>
        <p:txBody>
          <a:bodyPr lIns="0" tIns="0" rIns="0" bIns="0" rtlCol="0" anchor="t">
            <a:spAutoFit/>
          </a:bodyPr>
          <a:lstStyle/>
          <a:p>
            <a:pPr algn="l">
              <a:lnSpc>
                <a:spcPts val="5319"/>
              </a:lnSpc>
            </a:pPr>
            <a:r>
              <a:rPr lang="en-US" sz="4800" dirty="0">
                <a:solidFill>
                  <a:srgbClr val="FFFFFF"/>
                </a:solidFill>
                <a:latin typeface="Josefin Sans"/>
                <a:ea typeface="Josefin Sans"/>
                <a:cs typeface="Josefin Sans"/>
                <a:sym typeface="Josefin Sans"/>
              </a:rPr>
              <a:t>A distribution shows how data is spread across values.</a:t>
            </a:r>
          </a:p>
          <a:p>
            <a:pPr algn="l">
              <a:lnSpc>
                <a:spcPts val="5319"/>
              </a:lnSpc>
            </a:pPr>
            <a:endParaRPr lang="en-US" sz="4800" dirty="0">
              <a:solidFill>
                <a:srgbClr val="FFFFFF"/>
              </a:solidFill>
              <a:latin typeface="Josefin Sans"/>
              <a:ea typeface="Josefin Sans"/>
              <a:cs typeface="Josefin Sans"/>
              <a:sym typeface="Josefin Sans"/>
            </a:endParaRPr>
          </a:p>
          <a:p>
            <a:pPr algn="l">
              <a:lnSpc>
                <a:spcPts val="5319"/>
              </a:lnSpc>
            </a:pPr>
            <a:r>
              <a:rPr lang="en-US" sz="4800" dirty="0">
                <a:solidFill>
                  <a:srgbClr val="FFFFFF"/>
                </a:solidFill>
                <a:latin typeface="Josefin Sans"/>
                <a:ea typeface="Josefin Sans"/>
                <a:cs typeface="Josefin Sans"/>
                <a:sym typeface="Josefin Sans"/>
              </a:rPr>
              <a:t>Note: Some distributions are uniform, some are skewed, and some—like the normal distribution—are symmetrical.</a:t>
            </a:r>
          </a:p>
          <a:p>
            <a:pPr algn="l">
              <a:lnSpc>
                <a:spcPts val="5319"/>
              </a:lnSpc>
              <a:spcBef>
                <a:spcPct val="0"/>
              </a:spcBef>
            </a:pPr>
            <a:endParaRPr lang="en-US" sz="4800" dirty="0">
              <a:solidFill>
                <a:srgbClr val="FFFFFF"/>
              </a:solidFill>
              <a:latin typeface="Josefin Sans"/>
              <a:ea typeface="Josefin Sans"/>
              <a:cs typeface="Josefin Sans"/>
              <a:sym typeface="Josefin Sans"/>
            </a:endParaRPr>
          </a:p>
        </p:txBody>
      </p:sp>
      <p:pic>
        <p:nvPicPr>
          <p:cNvPr id="1028" name="Picture 4" descr="A Uniform Distribution Made In R Studio - PSYCHOMETRIC STUDIO">
            <a:extLst>
              <a:ext uri="{FF2B5EF4-FFF2-40B4-BE49-F238E27FC236}">
                <a16:creationId xmlns:a16="http://schemas.microsoft.com/office/drawing/2014/main" id="{EA81D488-D49D-E00D-9D1A-6B4020CC0EC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2449" t="39019" r="6734" b="23611"/>
          <a:stretch>
            <a:fillRect/>
          </a:stretch>
        </p:blipFill>
        <p:spPr bwMode="auto">
          <a:xfrm>
            <a:off x="14193930" y="1699316"/>
            <a:ext cx="3841554" cy="166279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ight Skewed Histogram: Interpretation ...">
            <a:extLst>
              <a:ext uri="{FF2B5EF4-FFF2-40B4-BE49-F238E27FC236}">
                <a16:creationId xmlns:a16="http://schemas.microsoft.com/office/drawing/2014/main" id="{5066F5CE-0176-CFAF-80F0-C9B70330054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3814" t="21364" b="7895"/>
          <a:stretch>
            <a:fillRect/>
          </a:stretch>
        </p:blipFill>
        <p:spPr bwMode="auto">
          <a:xfrm>
            <a:off x="14254161" y="4562579"/>
            <a:ext cx="3901768" cy="186272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11.5 Symmetric and skewed data ...">
            <a:extLst>
              <a:ext uri="{FF2B5EF4-FFF2-40B4-BE49-F238E27FC236}">
                <a16:creationId xmlns:a16="http://schemas.microsoft.com/office/drawing/2014/main" id="{D03E02D4-55D5-C670-7352-787ABAD31236}"/>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1152" b="15445"/>
          <a:stretch>
            <a:fillRect/>
          </a:stretch>
        </p:blipFill>
        <p:spPr bwMode="auto">
          <a:xfrm>
            <a:off x="14067672" y="7662287"/>
            <a:ext cx="4094070" cy="1581800"/>
          </a:xfrm>
          <a:prstGeom prst="rect">
            <a:avLst/>
          </a:prstGeom>
          <a:noFill/>
          <a:extLst>
            <a:ext uri="{909E8E84-426E-40DD-AFC4-6F175D3DCCD1}">
              <a14:hiddenFill xmlns:a14="http://schemas.microsoft.com/office/drawing/2010/main">
                <a:solidFill>
                  <a:srgbClr val="FFFFFF"/>
                </a:solidFill>
              </a14:hiddenFill>
            </a:ext>
          </a:extLst>
        </p:spPr>
      </p:pic>
      <p:pic>
        <p:nvPicPr>
          <p:cNvPr id="42" name="Audio 41">
            <a:extLst>
              <a:ext uri="{FF2B5EF4-FFF2-40B4-BE49-F238E27FC236}">
                <a16:creationId xmlns:a16="http://schemas.microsoft.com/office/drawing/2014/main" id="{FD8378FC-1574-B02A-97CB-A663B987364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6129"/>
    </mc:Choice>
    <mc:Fallback xmlns="">
      <p:transition spd="slow" advTm="56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862A6"/>
        </a:solidFill>
        <a:effectLst/>
      </p:bgPr>
    </p:bg>
    <p:spTree>
      <p:nvGrpSpPr>
        <p:cNvPr id="1" name=""/>
        <p:cNvGrpSpPr/>
        <p:nvPr/>
      </p:nvGrpSpPr>
      <p:grpSpPr>
        <a:xfrm>
          <a:off x="0" y="0"/>
          <a:ext cx="0" cy="0"/>
          <a:chOff x="0" y="0"/>
          <a:chExt cx="0" cy="0"/>
        </a:xfrm>
      </p:grpSpPr>
      <p:grpSp>
        <p:nvGrpSpPr>
          <p:cNvPr id="2" name="Group 2"/>
          <p:cNvGrpSpPr/>
          <p:nvPr/>
        </p:nvGrpSpPr>
        <p:grpSpPr>
          <a:xfrm>
            <a:off x="599951" y="1348559"/>
            <a:ext cx="17129249" cy="1520970"/>
            <a:chOff x="0" y="0"/>
            <a:chExt cx="3907298" cy="496220"/>
          </a:xfrm>
        </p:grpSpPr>
        <p:sp>
          <p:nvSpPr>
            <p:cNvPr id="3" name="Freeform 3"/>
            <p:cNvSpPr/>
            <p:nvPr/>
          </p:nvSpPr>
          <p:spPr>
            <a:xfrm>
              <a:off x="0" y="0"/>
              <a:ext cx="3907298" cy="496220"/>
            </a:xfrm>
            <a:custGeom>
              <a:avLst/>
              <a:gdLst/>
              <a:ahLst/>
              <a:cxnLst/>
              <a:rect l="l" t="t" r="r" b="b"/>
              <a:pathLst>
                <a:path w="3907298" h="496220">
                  <a:moveTo>
                    <a:pt x="26504" y="0"/>
                  </a:moveTo>
                  <a:lnTo>
                    <a:pt x="3880794" y="0"/>
                  </a:lnTo>
                  <a:cubicBezTo>
                    <a:pt x="3895432" y="0"/>
                    <a:pt x="3907298" y="11866"/>
                    <a:pt x="3907298" y="26504"/>
                  </a:cubicBezTo>
                  <a:lnTo>
                    <a:pt x="3907298" y="469716"/>
                  </a:lnTo>
                  <a:cubicBezTo>
                    <a:pt x="3907298" y="484354"/>
                    <a:pt x="3895432" y="496220"/>
                    <a:pt x="3880794" y="496220"/>
                  </a:cubicBezTo>
                  <a:lnTo>
                    <a:pt x="26504" y="496220"/>
                  </a:lnTo>
                  <a:cubicBezTo>
                    <a:pt x="11866" y="496220"/>
                    <a:pt x="0" y="484354"/>
                    <a:pt x="0" y="469716"/>
                  </a:cubicBezTo>
                  <a:lnTo>
                    <a:pt x="0" y="26504"/>
                  </a:lnTo>
                  <a:cubicBezTo>
                    <a:pt x="0" y="11866"/>
                    <a:pt x="11866" y="0"/>
                    <a:pt x="26504" y="0"/>
                  </a:cubicBezTo>
                  <a:close/>
                </a:path>
              </a:pathLst>
            </a:custGeom>
            <a:solidFill>
              <a:srgbClr val="FFFFFF">
                <a:alpha val="75686"/>
              </a:srgbClr>
            </a:solidFill>
          </p:spPr>
          <p:txBody>
            <a:bodyPr/>
            <a:lstStyle/>
            <a:p>
              <a:endParaRPr lang="en-US" dirty="0"/>
            </a:p>
          </p:txBody>
        </p:sp>
        <p:sp>
          <p:nvSpPr>
            <p:cNvPr id="4" name="TextBox 4"/>
            <p:cNvSpPr txBox="1"/>
            <p:nvPr/>
          </p:nvSpPr>
          <p:spPr>
            <a:xfrm>
              <a:off x="0" y="-85725"/>
              <a:ext cx="3907298" cy="581945"/>
            </a:xfrm>
            <a:prstGeom prst="rect">
              <a:avLst/>
            </a:prstGeom>
          </p:spPr>
          <p:txBody>
            <a:bodyPr lIns="25631" tIns="25631" rIns="25631" bIns="25631" rtlCol="0" anchor="ctr"/>
            <a:lstStyle/>
            <a:p>
              <a:pPr algn="ctr">
                <a:lnSpc>
                  <a:spcPts val="3347"/>
                </a:lnSpc>
              </a:pPr>
              <a:endParaRPr dirty="0"/>
            </a:p>
          </p:txBody>
        </p:sp>
      </p:grpSp>
      <p:grpSp>
        <p:nvGrpSpPr>
          <p:cNvPr id="6" name="Group 6"/>
          <p:cNvGrpSpPr/>
          <p:nvPr/>
        </p:nvGrpSpPr>
        <p:grpSpPr>
          <a:xfrm>
            <a:off x="599951" y="3679510"/>
            <a:ext cx="17129249" cy="5642290"/>
            <a:chOff x="0" y="0"/>
            <a:chExt cx="3907298" cy="1621939"/>
          </a:xfrm>
        </p:grpSpPr>
        <p:sp>
          <p:nvSpPr>
            <p:cNvPr id="7" name="Freeform 7"/>
            <p:cNvSpPr/>
            <p:nvPr/>
          </p:nvSpPr>
          <p:spPr>
            <a:xfrm>
              <a:off x="0" y="0"/>
              <a:ext cx="3907298" cy="1621939"/>
            </a:xfrm>
            <a:custGeom>
              <a:avLst/>
              <a:gdLst/>
              <a:ahLst/>
              <a:cxnLst/>
              <a:rect l="l" t="t" r="r" b="b"/>
              <a:pathLst>
                <a:path w="3907298" h="1621939">
                  <a:moveTo>
                    <a:pt x="26504" y="0"/>
                  </a:moveTo>
                  <a:lnTo>
                    <a:pt x="3880794" y="0"/>
                  </a:lnTo>
                  <a:cubicBezTo>
                    <a:pt x="3895432" y="0"/>
                    <a:pt x="3907298" y="11866"/>
                    <a:pt x="3907298" y="26504"/>
                  </a:cubicBezTo>
                  <a:lnTo>
                    <a:pt x="3907298" y="1595435"/>
                  </a:lnTo>
                  <a:cubicBezTo>
                    <a:pt x="3907298" y="1610073"/>
                    <a:pt x="3895432" y="1621939"/>
                    <a:pt x="3880794" y="1621939"/>
                  </a:cubicBezTo>
                  <a:lnTo>
                    <a:pt x="26504" y="1621939"/>
                  </a:lnTo>
                  <a:cubicBezTo>
                    <a:pt x="11866" y="1621939"/>
                    <a:pt x="0" y="1610073"/>
                    <a:pt x="0" y="1595435"/>
                  </a:cubicBezTo>
                  <a:lnTo>
                    <a:pt x="0" y="26504"/>
                  </a:lnTo>
                  <a:cubicBezTo>
                    <a:pt x="0" y="11866"/>
                    <a:pt x="11866" y="0"/>
                    <a:pt x="26504" y="0"/>
                  </a:cubicBezTo>
                  <a:close/>
                </a:path>
              </a:pathLst>
            </a:custGeom>
            <a:solidFill>
              <a:srgbClr val="FFFFFF">
                <a:alpha val="75686"/>
              </a:srgbClr>
            </a:solidFill>
          </p:spPr>
          <p:txBody>
            <a:bodyPr/>
            <a:lstStyle/>
            <a:p>
              <a:endParaRPr lang="en-US" dirty="0"/>
            </a:p>
          </p:txBody>
        </p:sp>
        <p:sp>
          <p:nvSpPr>
            <p:cNvPr id="8" name="TextBox 8"/>
            <p:cNvSpPr txBox="1"/>
            <p:nvPr/>
          </p:nvSpPr>
          <p:spPr>
            <a:xfrm>
              <a:off x="0" y="-85725"/>
              <a:ext cx="3907298" cy="1707664"/>
            </a:xfrm>
            <a:prstGeom prst="rect">
              <a:avLst/>
            </a:prstGeom>
          </p:spPr>
          <p:txBody>
            <a:bodyPr lIns="25631" tIns="25631" rIns="25631" bIns="25631" rtlCol="0" anchor="ctr"/>
            <a:lstStyle/>
            <a:p>
              <a:pPr algn="ctr">
                <a:lnSpc>
                  <a:spcPts val="3347"/>
                </a:lnSpc>
              </a:pPr>
              <a:endParaRPr dirty="0"/>
            </a:p>
          </p:txBody>
        </p:sp>
      </p:grpSp>
      <p:sp>
        <p:nvSpPr>
          <p:cNvPr id="9" name="AutoShape 9"/>
          <p:cNvSpPr/>
          <p:nvPr/>
        </p:nvSpPr>
        <p:spPr>
          <a:xfrm>
            <a:off x="-1" y="-1"/>
            <a:ext cx="18288001" cy="574035"/>
          </a:xfrm>
          <a:prstGeom prst="rect">
            <a:avLst/>
          </a:prstGeom>
          <a:solidFill>
            <a:srgbClr val="A44A7E"/>
          </a:solidFill>
        </p:spPr>
        <p:txBody>
          <a:bodyPr/>
          <a:lstStyle/>
          <a:p>
            <a:endParaRPr lang="en-US" dirty="0"/>
          </a:p>
        </p:txBody>
      </p:sp>
      <p:sp>
        <p:nvSpPr>
          <p:cNvPr id="10" name="AutoShape 10"/>
          <p:cNvSpPr/>
          <p:nvPr/>
        </p:nvSpPr>
        <p:spPr>
          <a:xfrm>
            <a:off x="0" y="506732"/>
            <a:ext cx="18288000" cy="406866"/>
          </a:xfrm>
          <a:prstGeom prst="rect">
            <a:avLst/>
          </a:prstGeom>
          <a:solidFill>
            <a:srgbClr val="FFFFFF">
              <a:alpha val="75686"/>
            </a:srgbClr>
          </a:solidFill>
        </p:spPr>
        <p:txBody>
          <a:bodyPr/>
          <a:lstStyle/>
          <a:p>
            <a:endParaRPr lang="en-US" dirty="0"/>
          </a:p>
        </p:txBody>
      </p:sp>
      <p:sp>
        <p:nvSpPr>
          <p:cNvPr id="11" name="Freeform 11"/>
          <p:cNvSpPr/>
          <p:nvPr/>
        </p:nvSpPr>
        <p:spPr>
          <a:xfrm>
            <a:off x="1107814" y="4262219"/>
            <a:ext cx="7502786" cy="4459139"/>
          </a:xfrm>
          <a:custGeom>
            <a:avLst/>
            <a:gdLst/>
            <a:ahLst/>
            <a:cxnLst/>
            <a:rect l="l" t="t" r="r" b="b"/>
            <a:pathLst>
              <a:path w="6356958" h="3785780">
                <a:moveTo>
                  <a:pt x="0" y="0"/>
                </a:moveTo>
                <a:lnTo>
                  <a:pt x="6356959" y="0"/>
                </a:lnTo>
                <a:lnTo>
                  <a:pt x="6356959" y="3785779"/>
                </a:lnTo>
                <a:lnTo>
                  <a:pt x="0" y="3785779"/>
                </a:lnTo>
                <a:lnTo>
                  <a:pt x="0" y="0"/>
                </a:lnTo>
                <a:close/>
              </a:path>
            </a:pathLst>
          </a:custGeom>
          <a:blipFill>
            <a:blip r:embed="rId5"/>
            <a:stretch>
              <a:fillRect t="-33782" b="-34134"/>
            </a:stretch>
          </a:blipFill>
        </p:spPr>
        <p:txBody>
          <a:bodyPr/>
          <a:lstStyle/>
          <a:p>
            <a:endParaRPr lang="en-US" dirty="0"/>
          </a:p>
        </p:txBody>
      </p:sp>
      <p:sp>
        <p:nvSpPr>
          <p:cNvPr id="12" name="TextBox 12"/>
          <p:cNvSpPr txBox="1"/>
          <p:nvPr/>
        </p:nvSpPr>
        <p:spPr>
          <a:xfrm>
            <a:off x="5906910" y="5025142"/>
            <a:ext cx="2473375" cy="839245"/>
          </a:xfrm>
          <a:prstGeom prst="rect">
            <a:avLst/>
          </a:prstGeom>
        </p:spPr>
        <p:txBody>
          <a:bodyPr wrap="square" lIns="0" tIns="0" rIns="0" bIns="0" rtlCol="0" anchor="t">
            <a:spAutoFit/>
          </a:bodyPr>
          <a:lstStyle/>
          <a:p>
            <a:pPr algn="l">
              <a:lnSpc>
                <a:spcPts val="3389"/>
              </a:lnSpc>
              <a:spcBef>
                <a:spcPct val="0"/>
              </a:spcBef>
            </a:pPr>
            <a:r>
              <a:rPr lang="en-US" sz="2145" b="1" dirty="0">
                <a:solidFill>
                  <a:srgbClr val="2C738D"/>
                </a:solidFill>
                <a:latin typeface="Josefin Sans Semi-Bold"/>
                <a:ea typeface="Josefin Sans Semi-Bold"/>
                <a:cs typeface="Josefin Sans Semi-Bold"/>
                <a:sym typeface="Josefin Sans Semi-Bold"/>
              </a:rPr>
              <a:t>MEAN = MEDIAN = MODE</a:t>
            </a:r>
          </a:p>
        </p:txBody>
      </p:sp>
      <p:sp>
        <p:nvSpPr>
          <p:cNvPr id="13" name="TextBox 13"/>
          <p:cNvSpPr txBox="1"/>
          <p:nvPr/>
        </p:nvSpPr>
        <p:spPr>
          <a:xfrm>
            <a:off x="1032702" y="1565641"/>
            <a:ext cx="16309148" cy="1066866"/>
          </a:xfrm>
          <a:prstGeom prst="rect">
            <a:avLst/>
          </a:prstGeom>
        </p:spPr>
        <p:txBody>
          <a:bodyPr wrap="square" lIns="0" tIns="0" rIns="0" bIns="0" rtlCol="0" anchor="t">
            <a:spAutoFit/>
          </a:bodyPr>
          <a:lstStyle/>
          <a:p>
            <a:pPr marL="0" lvl="0" indent="0" algn="ctr">
              <a:lnSpc>
                <a:spcPts val="8360"/>
              </a:lnSpc>
              <a:spcBef>
                <a:spcPct val="0"/>
              </a:spcBef>
            </a:pPr>
            <a:r>
              <a:rPr lang="en-US" sz="6966" b="1" dirty="0">
                <a:solidFill>
                  <a:srgbClr val="A44A7E"/>
                </a:solidFill>
                <a:latin typeface="Josefin Sans Bold"/>
                <a:ea typeface="Josefin Sans Bold"/>
                <a:cs typeface="Josefin Sans Bold"/>
                <a:sym typeface="Josefin Sans Bold"/>
              </a:rPr>
              <a:t>MEET THE BELL CURVE</a:t>
            </a:r>
          </a:p>
        </p:txBody>
      </p:sp>
      <p:sp>
        <p:nvSpPr>
          <p:cNvPr id="14" name="TextBox 14"/>
          <p:cNvSpPr txBox="1"/>
          <p:nvPr/>
        </p:nvSpPr>
        <p:spPr>
          <a:xfrm>
            <a:off x="9206326" y="4262219"/>
            <a:ext cx="8033274" cy="3987630"/>
          </a:xfrm>
          <a:prstGeom prst="rect">
            <a:avLst/>
          </a:prstGeom>
        </p:spPr>
        <p:txBody>
          <a:bodyPr wrap="square" lIns="0" tIns="0" rIns="0" bIns="0" rtlCol="0" anchor="t">
            <a:spAutoFit/>
          </a:bodyPr>
          <a:lstStyle/>
          <a:p>
            <a:pPr algn="l">
              <a:lnSpc>
                <a:spcPts val="4484"/>
              </a:lnSpc>
            </a:pPr>
            <a:r>
              <a:rPr lang="en-US" sz="2400" b="1" dirty="0">
                <a:solidFill>
                  <a:srgbClr val="2C728D"/>
                </a:solidFill>
                <a:latin typeface="Josefin Sans Bold"/>
                <a:ea typeface="Josefin Sans Bold"/>
                <a:cs typeface="Josefin Sans Bold"/>
                <a:sym typeface="Josefin Sans Bold"/>
              </a:rPr>
              <a:t>REFRESHER ON TERMS</a:t>
            </a:r>
          </a:p>
          <a:p>
            <a:pPr algn="l">
              <a:lnSpc>
                <a:spcPts val="4484"/>
              </a:lnSpc>
            </a:pPr>
            <a:endParaRPr lang="en-US" sz="2400" b="1" dirty="0">
              <a:solidFill>
                <a:srgbClr val="2C728D"/>
              </a:solidFill>
              <a:latin typeface="Josefin Sans Bold"/>
              <a:ea typeface="Josefin Sans Bold"/>
              <a:cs typeface="Josefin Sans Bold"/>
              <a:sym typeface="Josefin Sans Bold"/>
            </a:endParaRPr>
          </a:p>
          <a:p>
            <a:pPr algn="l">
              <a:lnSpc>
                <a:spcPts val="4484"/>
              </a:lnSpc>
            </a:pPr>
            <a:r>
              <a:rPr lang="en-US" sz="2400" b="1" dirty="0">
                <a:solidFill>
                  <a:srgbClr val="2C728D"/>
                </a:solidFill>
                <a:latin typeface="Josefin Sans Bold"/>
                <a:ea typeface="Josefin Sans Bold"/>
                <a:cs typeface="Josefin Sans Bold"/>
                <a:sym typeface="Josefin Sans Bold"/>
              </a:rPr>
              <a:t>Mean</a:t>
            </a:r>
            <a:r>
              <a:rPr lang="en-US" sz="2400" dirty="0">
                <a:solidFill>
                  <a:srgbClr val="2C728D"/>
                </a:solidFill>
                <a:latin typeface="Josefin Sans"/>
                <a:ea typeface="Josefin Sans"/>
                <a:cs typeface="Josefin Sans"/>
                <a:sym typeface="Josefin Sans"/>
              </a:rPr>
              <a:t> – The average of all values</a:t>
            </a:r>
          </a:p>
          <a:p>
            <a:pPr algn="l">
              <a:lnSpc>
                <a:spcPts val="4484"/>
              </a:lnSpc>
            </a:pPr>
            <a:endParaRPr lang="en-US" sz="2400" dirty="0">
              <a:solidFill>
                <a:srgbClr val="2C728D"/>
              </a:solidFill>
              <a:latin typeface="Josefin Sans"/>
              <a:ea typeface="Josefin Sans"/>
              <a:cs typeface="Josefin Sans"/>
              <a:sym typeface="Josefin Sans"/>
            </a:endParaRPr>
          </a:p>
          <a:p>
            <a:pPr algn="l">
              <a:lnSpc>
                <a:spcPts val="4484"/>
              </a:lnSpc>
            </a:pPr>
            <a:r>
              <a:rPr lang="en-US" sz="2400" b="1" dirty="0">
                <a:solidFill>
                  <a:srgbClr val="2C728D"/>
                </a:solidFill>
                <a:latin typeface="Josefin Sans Bold"/>
                <a:ea typeface="Josefin Sans Bold"/>
                <a:cs typeface="Josefin Sans Bold"/>
                <a:sym typeface="Josefin Sans Bold"/>
              </a:rPr>
              <a:t>Median</a:t>
            </a:r>
            <a:r>
              <a:rPr lang="en-US" sz="2400" dirty="0">
                <a:solidFill>
                  <a:srgbClr val="2C728D"/>
                </a:solidFill>
                <a:latin typeface="Josefin Sans"/>
                <a:ea typeface="Josefin Sans"/>
                <a:cs typeface="Josefin Sans"/>
                <a:sym typeface="Josefin Sans"/>
              </a:rPr>
              <a:t> – The middle number when values are ordered</a:t>
            </a:r>
          </a:p>
          <a:p>
            <a:pPr algn="l">
              <a:lnSpc>
                <a:spcPts val="4484"/>
              </a:lnSpc>
            </a:pPr>
            <a:endParaRPr lang="en-US" sz="2400" dirty="0">
              <a:solidFill>
                <a:srgbClr val="2C728D"/>
              </a:solidFill>
              <a:latin typeface="Josefin Sans"/>
              <a:ea typeface="Josefin Sans"/>
              <a:cs typeface="Josefin Sans"/>
              <a:sym typeface="Josefin Sans"/>
            </a:endParaRPr>
          </a:p>
          <a:p>
            <a:pPr algn="l">
              <a:lnSpc>
                <a:spcPts val="4484"/>
              </a:lnSpc>
            </a:pPr>
            <a:r>
              <a:rPr lang="en-US" sz="2400" b="1" dirty="0">
                <a:solidFill>
                  <a:srgbClr val="2C728D"/>
                </a:solidFill>
                <a:latin typeface="Josefin Sans Bold"/>
                <a:ea typeface="Josefin Sans Bold"/>
                <a:cs typeface="Josefin Sans Bold"/>
                <a:sym typeface="Josefin Sans Bold"/>
              </a:rPr>
              <a:t>Mode</a:t>
            </a:r>
            <a:r>
              <a:rPr lang="en-US" sz="2400" dirty="0">
                <a:solidFill>
                  <a:srgbClr val="2C728D"/>
                </a:solidFill>
                <a:latin typeface="Josefin Sans"/>
                <a:ea typeface="Josefin Sans"/>
                <a:cs typeface="Josefin Sans"/>
                <a:sym typeface="Josefin Sans"/>
              </a:rPr>
              <a:t> – The most frequent value</a:t>
            </a:r>
          </a:p>
        </p:txBody>
      </p:sp>
      <p:sp>
        <p:nvSpPr>
          <p:cNvPr id="15" name="AutoShape 15"/>
          <p:cNvSpPr/>
          <p:nvPr/>
        </p:nvSpPr>
        <p:spPr>
          <a:xfrm flipH="1">
            <a:off x="4876800" y="4464818"/>
            <a:ext cx="0" cy="3879082"/>
          </a:xfrm>
          <a:prstGeom prst="line">
            <a:avLst/>
          </a:prstGeom>
          <a:ln w="38100" cap="flat">
            <a:solidFill>
              <a:srgbClr val="2C738D"/>
            </a:solidFill>
            <a:prstDash val="sysDash"/>
            <a:headEnd type="none" w="sm" len="sm"/>
            <a:tailEnd type="none" w="sm" len="sm"/>
          </a:ln>
        </p:spPr>
        <p:txBody>
          <a:bodyPr/>
          <a:lstStyle/>
          <a:p>
            <a:endParaRPr lang="en-US" dirty="0"/>
          </a:p>
        </p:txBody>
      </p:sp>
      <p:sp>
        <p:nvSpPr>
          <p:cNvPr id="16" name="AutoShape 16"/>
          <p:cNvSpPr/>
          <p:nvPr/>
        </p:nvSpPr>
        <p:spPr>
          <a:xfrm flipH="1" flipV="1">
            <a:off x="4946591" y="4564071"/>
            <a:ext cx="890529" cy="686790"/>
          </a:xfrm>
          <a:prstGeom prst="line">
            <a:avLst/>
          </a:prstGeom>
          <a:ln w="38100" cap="flat">
            <a:solidFill>
              <a:srgbClr val="2C738D"/>
            </a:solidFill>
            <a:prstDash val="solid"/>
            <a:headEnd type="none" w="sm" len="sm"/>
            <a:tailEnd type="arrow" w="med" len="sm"/>
          </a:ln>
        </p:spPr>
        <p:txBody>
          <a:bodyPr/>
          <a:lstStyle/>
          <a:p>
            <a:endParaRPr lang="en-US" dirty="0"/>
          </a:p>
        </p:txBody>
      </p:sp>
      <p:sp>
        <p:nvSpPr>
          <p:cNvPr id="17" name="TextBox 17"/>
          <p:cNvSpPr txBox="1"/>
          <p:nvPr/>
        </p:nvSpPr>
        <p:spPr>
          <a:xfrm>
            <a:off x="4038600" y="8305800"/>
            <a:ext cx="2157146" cy="396999"/>
          </a:xfrm>
          <a:prstGeom prst="rect">
            <a:avLst/>
          </a:prstGeom>
        </p:spPr>
        <p:txBody>
          <a:bodyPr lIns="0" tIns="0" rIns="0" bIns="0" rtlCol="0" anchor="t">
            <a:spAutoFit/>
          </a:bodyPr>
          <a:lstStyle/>
          <a:p>
            <a:pPr algn="l">
              <a:lnSpc>
                <a:spcPts val="3389"/>
              </a:lnSpc>
              <a:spcBef>
                <a:spcPct val="0"/>
              </a:spcBef>
            </a:pPr>
            <a:r>
              <a:rPr lang="en-US" sz="2145" b="1" dirty="0">
                <a:solidFill>
                  <a:srgbClr val="2C738D"/>
                </a:solidFill>
                <a:latin typeface="Josefin Sans Semi-Bold"/>
                <a:ea typeface="Josefin Sans Semi-Bold"/>
                <a:cs typeface="Josefin Sans Semi-Bold"/>
                <a:sym typeface="Josefin Sans Semi-Bold"/>
              </a:rPr>
              <a:t>SYMMETRICAL</a:t>
            </a:r>
          </a:p>
        </p:txBody>
      </p:sp>
      <p:sp>
        <p:nvSpPr>
          <p:cNvPr id="18" name="TextBox 18"/>
          <p:cNvSpPr txBox="1"/>
          <p:nvPr/>
        </p:nvSpPr>
        <p:spPr>
          <a:xfrm>
            <a:off x="2403419" y="4380701"/>
            <a:ext cx="2157146" cy="396999"/>
          </a:xfrm>
          <a:prstGeom prst="rect">
            <a:avLst/>
          </a:prstGeom>
        </p:spPr>
        <p:txBody>
          <a:bodyPr lIns="0" tIns="0" rIns="0" bIns="0" rtlCol="0" anchor="t">
            <a:spAutoFit/>
          </a:bodyPr>
          <a:lstStyle/>
          <a:p>
            <a:pPr algn="l">
              <a:lnSpc>
                <a:spcPts val="3389"/>
              </a:lnSpc>
              <a:spcBef>
                <a:spcPct val="0"/>
              </a:spcBef>
            </a:pPr>
            <a:r>
              <a:rPr lang="en-US" sz="2145" b="1" dirty="0">
                <a:solidFill>
                  <a:srgbClr val="2C738D"/>
                </a:solidFill>
                <a:latin typeface="Josefin Sans Semi-Bold"/>
                <a:ea typeface="Josefin Sans Semi-Bold"/>
                <a:cs typeface="Josefin Sans Semi-Bold"/>
                <a:sym typeface="Josefin Sans Semi-Bold"/>
              </a:rPr>
              <a:t>SINGLE PEAK</a:t>
            </a:r>
          </a:p>
        </p:txBody>
      </p:sp>
      <p:pic>
        <p:nvPicPr>
          <p:cNvPr id="72" name="Audio 71">
            <a:extLst>
              <a:ext uri="{FF2B5EF4-FFF2-40B4-BE49-F238E27FC236}">
                <a16:creationId xmlns:a16="http://schemas.microsoft.com/office/drawing/2014/main" id="{23BA23AE-40C8-147F-A71E-AB028E52C4F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256"/>
    </mc:Choice>
    <mc:Fallback xmlns="">
      <p:transition spd="slow" advTm="342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5AA69F"/>
        </a:solidFill>
        <a:effectLst/>
      </p:bgPr>
    </p:bg>
    <p:spTree>
      <p:nvGrpSpPr>
        <p:cNvPr id="1" name=""/>
        <p:cNvGrpSpPr/>
        <p:nvPr/>
      </p:nvGrpSpPr>
      <p:grpSpPr>
        <a:xfrm>
          <a:off x="0" y="0"/>
          <a:ext cx="0" cy="0"/>
          <a:chOff x="0" y="0"/>
          <a:chExt cx="0" cy="0"/>
        </a:xfrm>
      </p:grpSpPr>
      <p:grpSp>
        <p:nvGrpSpPr>
          <p:cNvPr id="2" name="Group 2"/>
          <p:cNvGrpSpPr/>
          <p:nvPr/>
        </p:nvGrpSpPr>
        <p:grpSpPr>
          <a:xfrm>
            <a:off x="381000" y="1348559"/>
            <a:ext cx="17449800" cy="1571071"/>
            <a:chOff x="0" y="0"/>
            <a:chExt cx="5295273" cy="512566"/>
          </a:xfrm>
        </p:grpSpPr>
        <p:sp>
          <p:nvSpPr>
            <p:cNvPr id="3" name="Freeform 3"/>
            <p:cNvSpPr/>
            <p:nvPr/>
          </p:nvSpPr>
          <p:spPr>
            <a:xfrm>
              <a:off x="0" y="0"/>
              <a:ext cx="5295273" cy="512566"/>
            </a:xfrm>
            <a:custGeom>
              <a:avLst/>
              <a:gdLst/>
              <a:ahLst/>
              <a:cxnLst/>
              <a:rect l="l" t="t" r="r" b="b"/>
              <a:pathLst>
                <a:path w="5295273" h="512566">
                  <a:moveTo>
                    <a:pt x="19557" y="0"/>
                  </a:moveTo>
                  <a:lnTo>
                    <a:pt x="5275716" y="0"/>
                  </a:lnTo>
                  <a:cubicBezTo>
                    <a:pt x="5280903" y="0"/>
                    <a:pt x="5285878" y="2060"/>
                    <a:pt x="5289545" y="5728"/>
                  </a:cubicBezTo>
                  <a:cubicBezTo>
                    <a:pt x="5293213" y="9396"/>
                    <a:pt x="5295273" y="14370"/>
                    <a:pt x="5295273" y="19557"/>
                  </a:cubicBezTo>
                  <a:lnTo>
                    <a:pt x="5295273" y="493009"/>
                  </a:lnTo>
                  <a:cubicBezTo>
                    <a:pt x="5295273" y="498196"/>
                    <a:pt x="5293213" y="503170"/>
                    <a:pt x="5289545" y="506838"/>
                  </a:cubicBezTo>
                  <a:cubicBezTo>
                    <a:pt x="5285878" y="510505"/>
                    <a:pt x="5280903" y="512566"/>
                    <a:pt x="5275716" y="512566"/>
                  </a:cubicBezTo>
                  <a:lnTo>
                    <a:pt x="19557" y="512566"/>
                  </a:lnTo>
                  <a:cubicBezTo>
                    <a:pt x="14370" y="512566"/>
                    <a:pt x="9396" y="510505"/>
                    <a:pt x="5728" y="506838"/>
                  </a:cubicBezTo>
                  <a:cubicBezTo>
                    <a:pt x="2060" y="503170"/>
                    <a:pt x="0" y="498196"/>
                    <a:pt x="0" y="493009"/>
                  </a:cubicBezTo>
                  <a:lnTo>
                    <a:pt x="0" y="19557"/>
                  </a:lnTo>
                  <a:cubicBezTo>
                    <a:pt x="0" y="14370"/>
                    <a:pt x="2060" y="9396"/>
                    <a:pt x="5728" y="5728"/>
                  </a:cubicBezTo>
                  <a:cubicBezTo>
                    <a:pt x="9396" y="2060"/>
                    <a:pt x="14370" y="0"/>
                    <a:pt x="19557" y="0"/>
                  </a:cubicBezTo>
                  <a:close/>
                </a:path>
              </a:pathLst>
            </a:custGeom>
            <a:solidFill>
              <a:srgbClr val="FFFFFF">
                <a:alpha val="75686"/>
              </a:srgbClr>
            </a:solidFill>
          </p:spPr>
          <p:txBody>
            <a:bodyPr/>
            <a:lstStyle/>
            <a:p>
              <a:endParaRPr lang="en-US" dirty="0"/>
            </a:p>
          </p:txBody>
        </p:sp>
        <p:sp>
          <p:nvSpPr>
            <p:cNvPr id="4" name="TextBox 4"/>
            <p:cNvSpPr txBox="1"/>
            <p:nvPr/>
          </p:nvSpPr>
          <p:spPr>
            <a:xfrm>
              <a:off x="0" y="-85725"/>
              <a:ext cx="5295273" cy="598291"/>
            </a:xfrm>
            <a:prstGeom prst="rect">
              <a:avLst/>
            </a:prstGeom>
          </p:spPr>
          <p:txBody>
            <a:bodyPr lIns="25631" tIns="25631" rIns="25631" bIns="25631" rtlCol="0" anchor="ctr"/>
            <a:lstStyle/>
            <a:p>
              <a:pPr algn="ctr">
                <a:lnSpc>
                  <a:spcPts val="3347"/>
                </a:lnSpc>
              </a:pPr>
              <a:endParaRPr dirty="0"/>
            </a:p>
          </p:txBody>
        </p:sp>
      </p:grpSp>
      <p:grpSp>
        <p:nvGrpSpPr>
          <p:cNvPr id="5" name="Group 5"/>
          <p:cNvGrpSpPr/>
          <p:nvPr/>
        </p:nvGrpSpPr>
        <p:grpSpPr>
          <a:xfrm>
            <a:off x="381000" y="3523977"/>
            <a:ext cx="5681403" cy="4922139"/>
            <a:chOff x="0" y="0"/>
            <a:chExt cx="1657817" cy="1425211"/>
          </a:xfrm>
        </p:grpSpPr>
        <p:sp>
          <p:nvSpPr>
            <p:cNvPr id="6" name="Freeform 6"/>
            <p:cNvSpPr/>
            <p:nvPr/>
          </p:nvSpPr>
          <p:spPr>
            <a:xfrm>
              <a:off x="0" y="0"/>
              <a:ext cx="1657817" cy="1425211"/>
            </a:xfrm>
            <a:custGeom>
              <a:avLst/>
              <a:gdLst/>
              <a:ahLst/>
              <a:cxnLst/>
              <a:rect l="l" t="t" r="r" b="b"/>
              <a:pathLst>
                <a:path w="1657817" h="1425211">
                  <a:moveTo>
                    <a:pt x="62467" y="0"/>
                  </a:moveTo>
                  <a:lnTo>
                    <a:pt x="1595350" y="0"/>
                  </a:lnTo>
                  <a:cubicBezTo>
                    <a:pt x="1629850" y="0"/>
                    <a:pt x="1657817" y="27967"/>
                    <a:pt x="1657817" y="62467"/>
                  </a:cubicBezTo>
                  <a:lnTo>
                    <a:pt x="1657817" y="1362744"/>
                  </a:lnTo>
                  <a:cubicBezTo>
                    <a:pt x="1657817" y="1379311"/>
                    <a:pt x="1651236" y="1395200"/>
                    <a:pt x="1639521" y="1406915"/>
                  </a:cubicBezTo>
                  <a:cubicBezTo>
                    <a:pt x="1627806" y="1418629"/>
                    <a:pt x="1611917" y="1425211"/>
                    <a:pt x="1595350" y="1425211"/>
                  </a:cubicBezTo>
                  <a:lnTo>
                    <a:pt x="62467" y="1425211"/>
                  </a:lnTo>
                  <a:cubicBezTo>
                    <a:pt x="27967" y="1425211"/>
                    <a:pt x="0" y="1397243"/>
                    <a:pt x="0" y="1362744"/>
                  </a:cubicBezTo>
                  <a:lnTo>
                    <a:pt x="0" y="62467"/>
                  </a:lnTo>
                  <a:cubicBezTo>
                    <a:pt x="0" y="27967"/>
                    <a:pt x="27967" y="0"/>
                    <a:pt x="62467" y="0"/>
                  </a:cubicBezTo>
                  <a:close/>
                </a:path>
              </a:pathLst>
            </a:custGeom>
            <a:solidFill>
              <a:srgbClr val="FFFFFF">
                <a:alpha val="75686"/>
              </a:srgbClr>
            </a:solidFill>
          </p:spPr>
          <p:txBody>
            <a:bodyPr/>
            <a:lstStyle/>
            <a:p>
              <a:endParaRPr lang="en-US" dirty="0"/>
            </a:p>
          </p:txBody>
        </p:sp>
        <p:sp>
          <p:nvSpPr>
            <p:cNvPr id="7" name="TextBox 7"/>
            <p:cNvSpPr txBox="1"/>
            <p:nvPr/>
          </p:nvSpPr>
          <p:spPr>
            <a:xfrm>
              <a:off x="0" y="-85725"/>
              <a:ext cx="1657817" cy="1510936"/>
            </a:xfrm>
            <a:prstGeom prst="rect">
              <a:avLst/>
            </a:prstGeom>
          </p:spPr>
          <p:txBody>
            <a:bodyPr lIns="25631" tIns="25631" rIns="25631" bIns="25631" rtlCol="0" anchor="ctr"/>
            <a:lstStyle/>
            <a:p>
              <a:pPr algn="ctr">
                <a:lnSpc>
                  <a:spcPts val="3347"/>
                </a:lnSpc>
              </a:pPr>
              <a:endParaRPr dirty="0"/>
            </a:p>
          </p:txBody>
        </p:sp>
      </p:grpSp>
      <p:sp>
        <p:nvSpPr>
          <p:cNvPr id="8" name="AutoShape 8"/>
          <p:cNvSpPr/>
          <p:nvPr/>
        </p:nvSpPr>
        <p:spPr>
          <a:xfrm>
            <a:off x="1" y="-38100"/>
            <a:ext cx="18288000" cy="519554"/>
          </a:xfrm>
          <a:prstGeom prst="rect">
            <a:avLst/>
          </a:prstGeom>
          <a:solidFill>
            <a:srgbClr val="3A6D69"/>
          </a:solidFill>
        </p:spPr>
        <p:txBody>
          <a:bodyPr/>
          <a:lstStyle/>
          <a:p>
            <a:endParaRPr lang="en-US" dirty="0"/>
          </a:p>
        </p:txBody>
      </p:sp>
      <p:sp>
        <p:nvSpPr>
          <p:cNvPr id="9" name="AutoShape 9"/>
          <p:cNvSpPr/>
          <p:nvPr/>
        </p:nvSpPr>
        <p:spPr>
          <a:xfrm>
            <a:off x="0" y="419100"/>
            <a:ext cx="18288000" cy="333199"/>
          </a:xfrm>
          <a:prstGeom prst="rect">
            <a:avLst/>
          </a:prstGeom>
          <a:solidFill>
            <a:srgbClr val="FFFFFF">
              <a:alpha val="75686"/>
            </a:srgbClr>
          </a:solidFill>
        </p:spPr>
        <p:txBody>
          <a:bodyPr/>
          <a:lstStyle/>
          <a:p>
            <a:endParaRPr lang="en-US" dirty="0"/>
          </a:p>
        </p:txBody>
      </p:sp>
      <p:grpSp>
        <p:nvGrpSpPr>
          <p:cNvPr id="11" name="Group 11"/>
          <p:cNvGrpSpPr/>
          <p:nvPr/>
        </p:nvGrpSpPr>
        <p:grpSpPr>
          <a:xfrm>
            <a:off x="6324600" y="3523978"/>
            <a:ext cx="5505955" cy="4922138"/>
            <a:chOff x="0" y="0"/>
            <a:chExt cx="1657817" cy="1425211"/>
          </a:xfrm>
        </p:grpSpPr>
        <p:sp>
          <p:nvSpPr>
            <p:cNvPr id="12" name="Freeform 12"/>
            <p:cNvSpPr/>
            <p:nvPr/>
          </p:nvSpPr>
          <p:spPr>
            <a:xfrm>
              <a:off x="0" y="0"/>
              <a:ext cx="1657817" cy="1425211"/>
            </a:xfrm>
            <a:custGeom>
              <a:avLst/>
              <a:gdLst/>
              <a:ahLst/>
              <a:cxnLst/>
              <a:rect l="l" t="t" r="r" b="b"/>
              <a:pathLst>
                <a:path w="1657817" h="1425211">
                  <a:moveTo>
                    <a:pt x="62467" y="0"/>
                  </a:moveTo>
                  <a:lnTo>
                    <a:pt x="1595350" y="0"/>
                  </a:lnTo>
                  <a:cubicBezTo>
                    <a:pt x="1629850" y="0"/>
                    <a:pt x="1657817" y="27967"/>
                    <a:pt x="1657817" y="62467"/>
                  </a:cubicBezTo>
                  <a:lnTo>
                    <a:pt x="1657817" y="1362744"/>
                  </a:lnTo>
                  <a:cubicBezTo>
                    <a:pt x="1657817" y="1379311"/>
                    <a:pt x="1651236" y="1395200"/>
                    <a:pt x="1639521" y="1406915"/>
                  </a:cubicBezTo>
                  <a:cubicBezTo>
                    <a:pt x="1627806" y="1418629"/>
                    <a:pt x="1611917" y="1425211"/>
                    <a:pt x="1595350" y="1425211"/>
                  </a:cubicBezTo>
                  <a:lnTo>
                    <a:pt x="62467" y="1425211"/>
                  </a:lnTo>
                  <a:cubicBezTo>
                    <a:pt x="27967" y="1425211"/>
                    <a:pt x="0" y="1397243"/>
                    <a:pt x="0" y="1362744"/>
                  </a:cubicBezTo>
                  <a:lnTo>
                    <a:pt x="0" y="62467"/>
                  </a:lnTo>
                  <a:cubicBezTo>
                    <a:pt x="0" y="27967"/>
                    <a:pt x="27967" y="0"/>
                    <a:pt x="62467" y="0"/>
                  </a:cubicBezTo>
                  <a:close/>
                </a:path>
              </a:pathLst>
            </a:custGeom>
            <a:solidFill>
              <a:srgbClr val="FFFFFF">
                <a:alpha val="75686"/>
              </a:srgbClr>
            </a:solidFill>
          </p:spPr>
          <p:txBody>
            <a:bodyPr/>
            <a:lstStyle/>
            <a:p>
              <a:endParaRPr lang="en-US" dirty="0"/>
            </a:p>
          </p:txBody>
        </p:sp>
        <p:sp>
          <p:nvSpPr>
            <p:cNvPr id="13" name="TextBox 13"/>
            <p:cNvSpPr txBox="1"/>
            <p:nvPr/>
          </p:nvSpPr>
          <p:spPr>
            <a:xfrm>
              <a:off x="0" y="-85725"/>
              <a:ext cx="1657817" cy="1510936"/>
            </a:xfrm>
            <a:prstGeom prst="rect">
              <a:avLst/>
            </a:prstGeom>
          </p:spPr>
          <p:txBody>
            <a:bodyPr lIns="25631" tIns="25631" rIns="25631" bIns="25631" rtlCol="0" anchor="ctr"/>
            <a:lstStyle/>
            <a:p>
              <a:pPr algn="ctr">
                <a:lnSpc>
                  <a:spcPts val="3347"/>
                </a:lnSpc>
              </a:pPr>
              <a:endParaRPr dirty="0"/>
            </a:p>
          </p:txBody>
        </p:sp>
      </p:grpSp>
      <p:grpSp>
        <p:nvGrpSpPr>
          <p:cNvPr id="14" name="Group 14"/>
          <p:cNvGrpSpPr/>
          <p:nvPr/>
        </p:nvGrpSpPr>
        <p:grpSpPr>
          <a:xfrm>
            <a:off x="12167660" y="3523978"/>
            <a:ext cx="5663140" cy="4922138"/>
            <a:chOff x="0" y="0"/>
            <a:chExt cx="1657817" cy="1425211"/>
          </a:xfrm>
        </p:grpSpPr>
        <p:sp>
          <p:nvSpPr>
            <p:cNvPr id="15" name="Freeform 15"/>
            <p:cNvSpPr/>
            <p:nvPr/>
          </p:nvSpPr>
          <p:spPr>
            <a:xfrm>
              <a:off x="0" y="0"/>
              <a:ext cx="1657817" cy="1425211"/>
            </a:xfrm>
            <a:custGeom>
              <a:avLst/>
              <a:gdLst/>
              <a:ahLst/>
              <a:cxnLst/>
              <a:rect l="l" t="t" r="r" b="b"/>
              <a:pathLst>
                <a:path w="1657817" h="1425211">
                  <a:moveTo>
                    <a:pt x="62467" y="0"/>
                  </a:moveTo>
                  <a:lnTo>
                    <a:pt x="1595350" y="0"/>
                  </a:lnTo>
                  <a:cubicBezTo>
                    <a:pt x="1629850" y="0"/>
                    <a:pt x="1657817" y="27967"/>
                    <a:pt x="1657817" y="62467"/>
                  </a:cubicBezTo>
                  <a:lnTo>
                    <a:pt x="1657817" y="1362744"/>
                  </a:lnTo>
                  <a:cubicBezTo>
                    <a:pt x="1657817" y="1379311"/>
                    <a:pt x="1651236" y="1395200"/>
                    <a:pt x="1639521" y="1406915"/>
                  </a:cubicBezTo>
                  <a:cubicBezTo>
                    <a:pt x="1627806" y="1418629"/>
                    <a:pt x="1611917" y="1425211"/>
                    <a:pt x="1595350" y="1425211"/>
                  </a:cubicBezTo>
                  <a:lnTo>
                    <a:pt x="62467" y="1425211"/>
                  </a:lnTo>
                  <a:cubicBezTo>
                    <a:pt x="27967" y="1425211"/>
                    <a:pt x="0" y="1397243"/>
                    <a:pt x="0" y="1362744"/>
                  </a:cubicBezTo>
                  <a:lnTo>
                    <a:pt x="0" y="62467"/>
                  </a:lnTo>
                  <a:cubicBezTo>
                    <a:pt x="0" y="27967"/>
                    <a:pt x="27967" y="0"/>
                    <a:pt x="62467" y="0"/>
                  </a:cubicBezTo>
                  <a:close/>
                </a:path>
              </a:pathLst>
            </a:custGeom>
            <a:solidFill>
              <a:srgbClr val="FFFFFF">
                <a:alpha val="75686"/>
              </a:srgbClr>
            </a:solidFill>
          </p:spPr>
          <p:txBody>
            <a:bodyPr/>
            <a:lstStyle/>
            <a:p>
              <a:endParaRPr lang="en-US" dirty="0"/>
            </a:p>
          </p:txBody>
        </p:sp>
        <p:sp>
          <p:nvSpPr>
            <p:cNvPr id="16" name="TextBox 16"/>
            <p:cNvSpPr txBox="1"/>
            <p:nvPr/>
          </p:nvSpPr>
          <p:spPr>
            <a:xfrm>
              <a:off x="0" y="-85725"/>
              <a:ext cx="1657817" cy="1510936"/>
            </a:xfrm>
            <a:prstGeom prst="rect">
              <a:avLst/>
            </a:prstGeom>
          </p:spPr>
          <p:txBody>
            <a:bodyPr lIns="25631" tIns="25631" rIns="25631" bIns="25631" rtlCol="0" anchor="ctr"/>
            <a:lstStyle/>
            <a:p>
              <a:pPr algn="ctr">
                <a:lnSpc>
                  <a:spcPts val="3347"/>
                </a:lnSpc>
              </a:pPr>
              <a:endParaRPr dirty="0"/>
            </a:p>
          </p:txBody>
        </p:sp>
      </p:grpSp>
      <p:sp>
        <p:nvSpPr>
          <p:cNvPr id="17" name="Freeform 17"/>
          <p:cNvSpPr/>
          <p:nvPr/>
        </p:nvSpPr>
        <p:spPr>
          <a:xfrm>
            <a:off x="2031127" y="5196506"/>
            <a:ext cx="2385472" cy="2385472"/>
          </a:xfrm>
          <a:custGeom>
            <a:avLst/>
            <a:gdLst/>
            <a:ahLst/>
            <a:cxnLst/>
            <a:rect l="l" t="t" r="r" b="b"/>
            <a:pathLst>
              <a:path w="2385472" h="2385472">
                <a:moveTo>
                  <a:pt x="0" y="0"/>
                </a:moveTo>
                <a:lnTo>
                  <a:pt x="2385472" y="0"/>
                </a:lnTo>
                <a:lnTo>
                  <a:pt x="2385472" y="2385472"/>
                </a:lnTo>
                <a:lnTo>
                  <a:pt x="0" y="23854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dirty="0"/>
          </a:p>
        </p:txBody>
      </p:sp>
      <p:sp>
        <p:nvSpPr>
          <p:cNvPr id="18" name="Freeform 18"/>
          <p:cNvSpPr/>
          <p:nvPr/>
        </p:nvSpPr>
        <p:spPr>
          <a:xfrm>
            <a:off x="7876778" y="5554059"/>
            <a:ext cx="2534443" cy="1856479"/>
          </a:xfrm>
          <a:custGeom>
            <a:avLst/>
            <a:gdLst/>
            <a:ahLst/>
            <a:cxnLst/>
            <a:rect l="l" t="t" r="r" b="b"/>
            <a:pathLst>
              <a:path w="2534443" h="1856479">
                <a:moveTo>
                  <a:pt x="0" y="0"/>
                </a:moveTo>
                <a:lnTo>
                  <a:pt x="2534442" y="0"/>
                </a:lnTo>
                <a:lnTo>
                  <a:pt x="2534442" y="1856479"/>
                </a:lnTo>
                <a:lnTo>
                  <a:pt x="0" y="1856479"/>
                </a:lnTo>
                <a:lnTo>
                  <a:pt x="0" y="0"/>
                </a:lnTo>
                <a:close/>
              </a:path>
            </a:pathLst>
          </a:custGeom>
          <a:blipFill>
            <a:blip r:embed="rId7"/>
            <a:stretch>
              <a:fillRect/>
            </a:stretch>
          </a:blipFill>
        </p:spPr>
        <p:txBody>
          <a:bodyPr/>
          <a:lstStyle/>
          <a:p>
            <a:endParaRPr lang="en-US" dirty="0"/>
          </a:p>
        </p:txBody>
      </p:sp>
      <p:sp>
        <p:nvSpPr>
          <p:cNvPr id="19" name="Freeform 19"/>
          <p:cNvSpPr/>
          <p:nvPr/>
        </p:nvSpPr>
        <p:spPr>
          <a:xfrm>
            <a:off x="13932574" y="5143500"/>
            <a:ext cx="2324299" cy="2320073"/>
          </a:xfrm>
          <a:custGeom>
            <a:avLst/>
            <a:gdLst/>
            <a:ahLst/>
            <a:cxnLst/>
            <a:rect l="l" t="t" r="r" b="b"/>
            <a:pathLst>
              <a:path w="2324299" h="2320073">
                <a:moveTo>
                  <a:pt x="0" y="0"/>
                </a:moveTo>
                <a:lnTo>
                  <a:pt x="2324299" y="0"/>
                </a:lnTo>
                <a:lnTo>
                  <a:pt x="2324299" y="2320073"/>
                </a:lnTo>
                <a:lnTo>
                  <a:pt x="0" y="232007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dirty="0"/>
          </a:p>
        </p:txBody>
      </p:sp>
      <p:sp>
        <p:nvSpPr>
          <p:cNvPr id="20" name="TextBox 20"/>
          <p:cNvSpPr txBox="1"/>
          <p:nvPr/>
        </p:nvSpPr>
        <p:spPr>
          <a:xfrm>
            <a:off x="590847" y="4432335"/>
            <a:ext cx="5392973" cy="478303"/>
          </a:xfrm>
          <a:prstGeom prst="rect">
            <a:avLst/>
          </a:prstGeom>
        </p:spPr>
        <p:txBody>
          <a:bodyPr lIns="0" tIns="0" rIns="0" bIns="0" rtlCol="0" anchor="t">
            <a:spAutoFit/>
          </a:bodyPr>
          <a:lstStyle/>
          <a:p>
            <a:pPr algn="ctr">
              <a:lnSpc>
                <a:spcPts val="3453"/>
              </a:lnSpc>
            </a:pPr>
            <a:r>
              <a:rPr lang="en-US" sz="3453" b="1" dirty="0">
                <a:solidFill>
                  <a:srgbClr val="3A6D69"/>
                </a:solidFill>
                <a:latin typeface="Josefin Sans Bold"/>
                <a:ea typeface="Josefin Sans Bold"/>
                <a:cs typeface="Josefin Sans Bold"/>
                <a:sym typeface="Josefin Sans Bold"/>
              </a:rPr>
              <a:t>Human Height</a:t>
            </a:r>
          </a:p>
        </p:txBody>
      </p:sp>
      <p:sp>
        <p:nvSpPr>
          <p:cNvPr id="21" name="TextBox 21"/>
          <p:cNvSpPr txBox="1"/>
          <p:nvPr/>
        </p:nvSpPr>
        <p:spPr>
          <a:xfrm>
            <a:off x="1866315" y="1592025"/>
            <a:ext cx="13674772" cy="1234172"/>
          </a:xfrm>
          <a:prstGeom prst="rect">
            <a:avLst/>
          </a:prstGeom>
        </p:spPr>
        <p:txBody>
          <a:bodyPr lIns="0" tIns="0" rIns="0" bIns="0" rtlCol="0" anchor="t">
            <a:spAutoFit/>
          </a:bodyPr>
          <a:lstStyle/>
          <a:p>
            <a:pPr marL="0" lvl="0" indent="0" algn="ctr">
              <a:lnSpc>
                <a:spcPts val="9569"/>
              </a:lnSpc>
              <a:spcBef>
                <a:spcPct val="0"/>
              </a:spcBef>
            </a:pPr>
            <a:r>
              <a:rPr lang="en-US" sz="8249" b="1" dirty="0">
                <a:solidFill>
                  <a:srgbClr val="3A6D69"/>
                </a:solidFill>
                <a:latin typeface="Josefin Sans Bold"/>
                <a:ea typeface="Josefin Sans Bold"/>
                <a:cs typeface="Josefin Sans Bold"/>
                <a:sym typeface="Josefin Sans Bold"/>
              </a:rPr>
              <a:t>R</a:t>
            </a:r>
            <a:r>
              <a:rPr lang="en-US" sz="8249" b="1" u="none" strike="noStrike" dirty="0">
                <a:solidFill>
                  <a:srgbClr val="3A6D69"/>
                </a:solidFill>
                <a:latin typeface="Josefin Sans Bold"/>
                <a:ea typeface="Josefin Sans Bold"/>
                <a:cs typeface="Josefin Sans Bold"/>
                <a:sym typeface="Josefin Sans Bold"/>
              </a:rPr>
              <a:t>EAL-LIFE EXAMPLES</a:t>
            </a:r>
          </a:p>
        </p:txBody>
      </p:sp>
      <p:sp>
        <p:nvSpPr>
          <p:cNvPr id="22" name="TextBox 22"/>
          <p:cNvSpPr txBox="1"/>
          <p:nvPr/>
        </p:nvSpPr>
        <p:spPr>
          <a:xfrm>
            <a:off x="6488790" y="4426020"/>
            <a:ext cx="5392973" cy="478303"/>
          </a:xfrm>
          <a:prstGeom prst="rect">
            <a:avLst/>
          </a:prstGeom>
        </p:spPr>
        <p:txBody>
          <a:bodyPr lIns="0" tIns="0" rIns="0" bIns="0" rtlCol="0" anchor="t">
            <a:spAutoFit/>
          </a:bodyPr>
          <a:lstStyle/>
          <a:p>
            <a:pPr algn="ctr">
              <a:lnSpc>
                <a:spcPts val="3453"/>
              </a:lnSpc>
            </a:pPr>
            <a:r>
              <a:rPr lang="en-US" sz="3453" b="1" dirty="0">
                <a:solidFill>
                  <a:srgbClr val="3A6D69"/>
                </a:solidFill>
                <a:latin typeface="Josefin Sans Bold"/>
                <a:ea typeface="Josefin Sans Bold"/>
                <a:cs typeface="Josefin Sans Bold"/>
                <a:sym typeface="Josefin Sans Bold"/>
              </a:rPr>
              <a:t>IQ Scores</a:t>
            </a:r>
          </a:p>
        </p:txBody>
      </p:sp>
      <p:sp>
        <p:nvSpPr>
          <p:cNvPr id="23" name="TextBox 23"/>
          <p:cNvSpPr txBox="1"/>
          <p:nvPr/>
        </p:nvSpPr>
        <p:spPr>
          <a:xfrm>
            <a:off x="12255459" y="4379329"/>
            <a:ext cx="5392973" cy="478303"/>
          </a:xfrm>
          <a:prstGeom prst="rect">
            <a:avLst/>
          </a:prstGeom>
        </p:spPr>
        <p:txBody>
          <a:bodyPr lIns="0" tIns="0" rIns="0" bIns="0" rtlCol="0" anchor="t">
            <a:spAutoFit/>
          </a:bodyPr>
          <a:lstStyle/>
          <a:p>
            <a:pPr algn="ctr">
              <a:lnSpc>
                <a:spcPts val="3453"/>
              </a:lnSpc>
            </a:pPr>
            <a:r>
              <a:rPr lang="en-US" sz="3453" b="1" dirty="0">
                <a:solidFill>
                  <a:srgbClr val="3A6D69"/>
                </a:solidFill>
                <a:latin typeface="Josefin Sans Bold"/>
                <a:ea typeface="Josefin Sans Bold"/>
                <a:cs typeface="Josefin Sans Bold"/>
                <a:sym typeface="Josefin Sans Bold"/>
              </a:rPr>
              <a:t>SAT Scores</a:t>
            </a:r>
          </a:p>
        </p:txBody>
      </p:sp>
      <p:sp>
        <p:nvSpPr>
          <p:cNvPr id="24" name="TextBox 24"/>
          <p:cNvSpPr txBox="1"/>
          <p:nvPr/>
        </p:nvSpPr>
        <p:spPr>
          <a:xfrm>
            <a:off x="3396727" y="8996334"/>
            <a:ext cx="11555218" cy="409728"/>
          </a:xfrm>
          <a:prstGeom prst="rect">
            <a:avLst/>
          </a:prstGeom>
        </p:spPr>
        <p:txBody>
          <a:bodyPr wrap="square" lIns="0" tIns="0" rIns="0" bIns="0" rtlCol="0" anchor="t">
            <a:spAutoFit/>
          </a:bodyPr>
          <a:lstStyle/>
          <a:p>
            <a:pPr algn="ctr">
              <a:lnSpc>
                <a:spcPts val="3347"/>
              </a:lnSpc>
              <a:spcBef>
                <a:spcPct val="0"/>
              </a:spcBef>
            </a:pPr>
            <a:r>
              <a:rPr lang="en-US" sz="2400" b="1" dirty="0">
                <a:solidFill>
                  <a:srgbClr val="FFFFFF"/>
                </a:solidFill>
                <a:latin typeface="Josefin Sans Semi-Bold"/>
                <a:ea typeface="Josefin Sans Semi-Bold"/>
                <a:cs typeface="Josefin Sans Semi-Bold"/>
                <a:sym typeface="Josefin Sans Semi-Bold"/>
              </a:rPr>
              <a:t>MOST PEOPLE ARE NEAR THE AVERAGE. FEW ARE AT THE EXTREMES.</a:t>
            </a:r>
          </a:p>
        </p:txBody>
      </p:sp>
      <p:pic>
        <p:nvPicPr>
          <p:cNvPr id="52" name="Audio 51">
            <a:extLst>
              <a:ext uri="{FF2B5EF4-FFF2-40B4-BE49-F238E27FC236}">
                <a16:creationId xmlns:a16="http://schemas.microsoft.com/office/drawing/2014/main" id="{354FB49A-5EC9-0BC5-F0AB-C5047A8CF8B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2320"/>
    </mc:Choice>
    <mc:Fallback xmlns="">
      <p:transition spd="slow" advTm="42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D595F"/>
        </a:solidFill>
        <a:effectLst/>
      </p:bgPr>
    </p:bg>
    <p:spTree>
      <p:nvGrpSpPr>
        <p:cNvPr id="1" name=""/>
        <p:cNvGrpSpPr/>
        <p:nvPr/>
      </p:nvGrpSpPr>
      <p:grpSpPr>
        <a:xfrm>
          <a:off x="0" y="0"/>
          <a:ext cx="0" cy="0"/>
          <a:chOff x="0" y="0"/>
          <a:chExt cx="0" cy="0"/>
        </a:xfrm>
      </p:grpSpPr>
      <p:grpSp>
        <p:nvGrpSpPr>
          <p:cNvPr id="2" name="Group 2"/>
          <p:cNvGrpSpPr/>
          <p:nvPr/>
        </p:nvGrpSpPr>
        <p:grpSpPr>
          <a:xfrm>
            <a:off x="497114" y="1028700"/>
            <a:ext cx="17273278" cy="1520970"/>
            <a:chOff x="0" y="0"/>
            <a:chExt cx="5635450" cy="496220"/>
          </a:xfrm>
        </p:grpSpPr>
        <p:sp>
          <p:nvSpPr>
            <p:cNvPr id="3" name="Freeform 3"/>
            <p:cNvSpPr/>
            <p:nvPr/>
          </p:nvSpPr>
          <p:spPr>
            <a:xfrm>
              <a:off x="0" y="0"/>
              <a:ext cx="5635449" cy="496220"/>
            </a:xfrm>
            <a:custGeom>
              <a:avLst/>
              <a:gdLst/>
              <a:ahLst/>
              <a:cxnLst/>
              <a:rect l="l" t="t" r="r" b="b"/>
              <a:pathLst>
                <a:path w="5635449" h="496220">
                  <a:moveTo>
                    <a:pt x="18376" y="0"/>
                  </a:moveTo>
                  <a:lnTo>
                    <a:pt x="5617073" y="0"/>
                  </a:lnTo>
                  <a:cubicBezTo>
                    <a:pt x="5621947" y="0"/>
                    <a:pt x="5626621" y="1936"/>
                    <a:pt x="5630067" y="5382"/>
                  </a:cubicBezTo>
                  <a:cubicBezTo>
                    <a:pt x="5633514" y="8829"/>
                    <a:pt x="5635449" y="13503"/>
                    <a:pt x="5635449" y="18376"/>
                  </a:cubicBezTo>
                  <a:lnTo>
                    <a:pt x="5635449" y="477844"/>
                  </a:lnTo>
                  <a:cubicBezTo>
                    <a:pt x="5635449" y="487993"/>
                    <a:pt x="5627222" y="496220"/>
                    <a:pt x="5617073" y="496220"/>
                  </a:cubicBezTo>
                  <a:lnTo>
                    <a:pt x="18376" y="496220"/>
                  </a:lnTo>
                  <a:cubicBezTo>
                    <a:pt x="8227" y="496220"/>
                    <a:pt x="0" y="487993"/>
                    <a:pt x="0" y="477844"/>
                  </a:cubicBezTo>
                  <a:lnTo>
                    <a:pt x="0" y="18376"/>
                  </a:lnTo>
                  <a:cubicBezTo>
                    <a:pt x="0" y="8227"/>
                    <a:pt x="8227" y="0"/>
                    <a:pt x="18376" y="0"/>
                  </a:cubicBezTo>
                  <a:close/>
                </a:path>
              </a:pathLst>
            </a:custGeom>
            <a:solidFill>
              <a:srgbClr val="FFFFFF">
                <a:alpha val="75686"/>
              </a:srgbClr>
            </a:solidFill>
          </p:spPr>
          <p:txBody>
            <a:bodyPr/>
            <a:lstStyle/>
            <a:p>
              <a:endParaRPr lang="en-US" dirty="0"/>
            </a:p>
          </p:txBody>
        </p:sp>
        <p:sp>
          <p:nvSpPr>
            <p:cNvPr id="4" name="TextBox 4"/>
            <p:cNvSpPr txBox="1"/>
            <p:nvPr/>
          </p:nvSpPr>
          <p:spPr>
            <a:xfrm>
              <a:off x="0" y="-85725"/>
              <a:ext cx="5635450" cy="581945"/>
            </a:xfrm>
            <a:prstGeom prst="rect">
              <a:avLst/>
            </a:prstGeom>
          </p:spPr>
          <p:txBody>
            <a:bodyPr lIns="25631" tIns="25631" rIns="25631" bIns="25631" rtlCol="0" anchor="ctr"/>
            <a:lstStyle/>
            <a:p>
              <a:pPr algn="ctr">
                <a:lnSpc>
                  <a:spcPts val="3347"/>
                </a:lnSpc>
              </a:pPr>
              <a:endParaRPr dirty="0"/>
            </a:p>
          </p:txBody>
        </p:sp>
      </p:grpSp>
      <p:sp>
        <p:nvSpPr>
          <p:cNvPr id="6" name="AutoShape 6"/>
          <p:cNvSpPr/>
          <p:nvPr/>
        </p:nvSpPr>
        <p:spPr>
          <a:xfrm>
            <a:off x="-1" y="0"/>
            <a:ext cx="18288001" cy="342900"/>
          </a:xfrm>
          <a:prstGeom prst="rect">
            <a:avLst/>
          </a:prstGeom>
          <a:solidFill>
            <a:srgbClr val="C84E54"/>
          </a:solidFill>
        </p:spPr>
        <p:txBody>
          <a:bodyPr/>
          <a:lstStyle/>
          <a:p>
            <a:endParaRPr lang="en-US" dirty="0"/>
          </a:p>
        </p:txBody>
      </p:sp>
      <p:sp>
        <p:nvSpPr>
          <p:cNvPr id="7" name="AutoShape 7"/>
          <p:cNvSpPr/>
          <p:nvPr/>
        </p:nvSpPr>
        <p:spPr>
          <a:xfrm>
            <a:off x="1" y="305974"/>
            <a:ext cx="18288000" cy="459969"/>
          </a:xfrm>
          <a:prstGeom prst="rect">
            <a:avLst/>
          </a:prstGeom>
          <a:solidFill>
            <a:srgbClr val="FFFFFF">
              <a:alpha val="75686"/>
            </a:srgbClr>
          </a:solidFill>
        </p:spPr>
        <p:txBody>
          <a:bodyPr/>
          <a:lstStyle/>
          <a:p>
            <a:endParaRPr lang="en-US" dirty="0"/>
          </a:p>
        </p:txBody>
      </p:sp>
      <p:grpSp>
        <p:nvGrpSpPr>
          <p:cNvPr id="8" name="Group 8"/>
          <p:cNvGrpSpPr/>
          <p:nvPr/>
        </p:nvGrpSpPr>
        <p:grpSpPr>
          <a:xfrm>
            <a:off x="497114" y="2921145"/>
            <a:ext cx="17273278" cy="5589939"/>
            <a:chOff x="0" y="0"/>
            <a:chExt cx="5635450" cy="1823731"/>
          </a:xfrm>
        </p:grpSpPr>
        <p:sp>
          <p:nvSpPr>
            <p:cNvPr id="9" name="Freeform 9"/>
            <p:cNvSpPr/>
            <p:nvPr/>
          </p:nvSpPr>
          <p:spPr>
            <a:xfrm>
              <a:off x="0" y="0"/>
              <a:ext cx="5635449" cy="1823731"/>
            </a:xfrm>
            <a:custGeom>
              <a:avLst/>
              <a:gdLst/>
              <a:ahLst/>
              <a:cxnLst/>
              <a:rect l="l" t="t" r="r" b="b"/>
              <a:pathLst>
                <a:path w="5635449" h="1823731">
                  <a:moveTo>
                    <a:pt x="18376" y="0"/>
                  </a:moveTo>
                  <a:lnTo>
                    <a:pt x="5617073" y="0"/>
                  </a:lnTo>
                  <a:cubicBezTo>
                    <a:pt x="5621947" y="0"/>
                    <a:pt x="5626621" y="1936"/>
                    <a:pt x="5630067" y="5382"/>
                  </a:cubicBezTo>
                  <a:cubicBezTo>
                    <a:pt x="5633514" y="8829"/>
                    <a:pt x="5635449" y="13503"/>
                    <a:pt x="5635449" y="18376"/>
                  </a:cubicBezTo>
                  <a:lnTo>
                    <a:pt x="5635449" y="1805355"/>
                  </a:lnTo>
                  <a:cubicBezTo>
                    <a:pt x="5635449" y="1815504"/>
                    <a:pt x="5627222" y="1823731"/>
                    <a:pt x="5617073" y="1823731"/>
                  </a:cubicBezTo>
                  <a:lnTo>
                    <a:pt x="18376" y="1823731"/>
                  </a:lnTo>
                  <a:cubicBezTo>
                    <a:pt x="13503" y="1823731"/>
                    <a:pt x="8829" y="1821795"/>
                    <a:pt x="5382" y="1818349"/>
                  </a:cubicBezTo>
                  <a:cubicBezTo>
                    <a:pt x="1936" y="1814903"/>
                    <a:pt x="0" y="1810229"/>
                    <a:pt x="0" y="1805355"/>
                  </a:cubicBezTo>
                  <a:lnTo>
                    <a:pt x="0" y="18376"/>
                  </a:lnTo>
                  <a:cubicBezTo>
                    <a:pt x="0" y="8227"/>
                    <a:pt x="8227" y="0"/>
                    <a:pt x="18376" y="0"/>
                  </a:cubicBezTo>
                  <a:close/>
                </a:path>
              </a:pathLst>
            </a:custGeom>
            <a:solidFill>
              <a:srgbClr val="FFFFFF">
                <a:alpha val="75686"/>
              </a:srgbClr>
            </a:solidFill>
          </p:spPr>
          <p:txBody>
            <a:bodyPr/>
            <a:lstStyle/>
            <a:p>
              <a:endParaRPr lang="en-US" dirty="0"/>
            </a:p>
          </p:txBody>
        </p:sp>
        <p:sp>
          <p:nvSpPr>
            <p:cNvPr id="10" name="TextBox 10"/>
            <p:cNvSpPr txBox="1"/>
            <p:nvPr/>
          </p:nvSpPr>
          <p:spPr>
            <a:xfrm>
              <a:off x="0" y="-85725"/>
              <a:ext cx="5635450" cy="1909456"/>
            </a:xfrm>
            <a:prstGeom prst="rect">
              <a:avLst/>
            </a:prstGeom>
          </p:spPr>
          <p:txBody>
            <a:bodyPr lIns="25631" tIns="25631" rIns="25631" bIns="25631" rtlCol="0" anchor="ctr"/>
            <a:lstStyle/>
            <a:p>
              <a:pPr algn="ctr">
                <a:lnSpc>
                  <a:spcPts val="3347"/>
                </a:lnSpc>
              </a:pPr>
              <a:endParaRPr dirty="0"/>
            </a:p>
          </p:txBody>
        </p:sp>
      </p:grpSp>
      <p:sp>
        <p:nvSpPr>
          <p:cNvPr id="11" name="TextBox 11"/>
          <p:cNvSpPr txBox="1"/>
          <p:nvPr/>
        </p:nvSpPr>
        <p:spPr>
          <a:xfrm>
            <a:off x="2047851" y="8919913"/>
            <a:ext cx="13249174" cy="1616574"/>
          </a:xfrm>
          <a:prstGeom prst="rect">
            <a:avLst/>
          </a:prstGeom>
        </p:spPr>
        <p:txBody>
          <a:bodyPr lIns="0" tIns="0" rIns="0" bIns="0" rtlCol="0" anchor="t">
            <a:spAutoFit/>
          </a:bodyPr>
          <a:lstStyle/>
          <a:p>
            <a:pPr algn="ctr">
              <a:lnSpc>
                <a:spcPts val="4342"/>
              </a:lnSpc>
            </a:pPr>
            <a:r>
              <a:rPr lang="en-US" sz="3101" dirty="0">
                <a:solidFill>
                  <a:srgbClr val="FFFFFF"/>
                </a:solidFill>
                <a:latin typeface="Josefin Sans"/>
                <a:ea typeface="Josefin Sans"/>
                <a:cs typeface="Josefin Sans"/>
                <a:sym typeface="Josefin Sans"/>
              </a:rPr>
              <a:t>In a normal distribution, </a:t>
            </a:r>
            <a:r>
              <a:rPr lang="en-US" sz="3101" dirty="0" err="1">
                <a:solidFill>
                  <a:srgbClr val="FFFFFF"/>
                </a:solidFill>
                <a:latin typeface="Josefin Sans"/>
                <a:ea typeface="Josefin Sans"/>
                <a:cs typeface="Josefin Sans"/>
                <a:sym typeface="Josefin Sans"/>
              </a:rPr>
              <a:t>μ</a:t>
            </a:r>
            <a:r>
              <a:rPr lang="en-US" sz="3101" dirty="0">
                <a:solidFill>
                  <a:srgbClr val="FFFFFF"/>
                </a:solidFill>
                <a:latin typeface="Josefin Sans"/>
                <a:ea typeface="Josefin Sans"/>
                <a:cs typeface="Josefin Sans"/>
                <a:sym typeface="Josefin Sans"/>
              </a:rPr>
              <a:t> is the mean and </a:t>
            </a:r>
            <a:r>
              <a:rPr lang="en-US" sz="3101" dirty="0" err="1">
                <a:solidFill>
                  <a:srgbClr val="FFFFFF"/>
                </a:solidFill>
                <a:latin typeface="Josefin Sans"/>
                <a:ea typeface="Josefin Sans"/>
                <a:cs typeface="Josefin Sans"/>
                <a:sym typeface="Josefin Sans"/>
              </a:rPr>
              <a:t>σ</a:t>
            </a:r>
            <a:r>
              <a:rPr lang="en-US" sz="3101" dirty="0">
                <a:solidFill>
                  <a:srgbClr val="FFFFFF"/>
                </a:solidFill>
                <a:latin typeface="Josefin Sans"/>
                <a:ea typeface="Josefin Sans"/>
                <a:cs typeface="Josefin Sans"/>
                <a:sym typeface="Josefin Sans"/>
              </a:rPr>
              <a:t> shows the spread around it.</a:t>
            </a:r>
          </a:p>
          <a:p>
            <a:pPr algn="ctr">
              <a:lnSpc>
                <a:spcPts val="4342"/>
              </a:lnSpc>
            </a:pPr>
            <a:endParaRPr lang="en-US" sz="3101" dirty="0">
              <a:solidFill>
                <a:srgbClr val="FFFFFF"/>
              </a:solidFill>
              <a:latin typeface="Josefin Sans"/>
              <a:ea typeface="Josefin Sans"/>
              <a:cs typeface="Josefin Sans"/>
              <a:sym typeface="Josefin Sans"/>
            </a:endParaRPr>
          </a:p>
          <a:p>
            <a:pPr algn="ctr">
              <a:lnSpc>
                <a:spcPts val="4342"/>
              </a:lnSpc>
            </a:pPr>
            <a:endParaRPr lang="en-US" sz="3101" dirty="0">
              <a:solidFill>
                <a:srgbClr val="FFFFFF"/>
              </a:solidFill>
              <a:latin typeface="Josefin Sans"/>
              <a:ea typeface="Josefin Sans"/>
              <a:cs typeface="Josefin Sans"/>
              <a:sym typeface="Josefin Sans"/>
            </a:endParaRPr>
          </a:p>
        </p:txBody>
      </p:sp>
      <p:sp>
        <p:nvSpPr>
          <p:cNvPr id="12" name="TextBox 12"/>
          <p:cNvSpPr txBox="1"/>
          <p:nvPr/>
        </p:nvSpPr>
        <p:spPr>
          <a:xfrm>
            <a:off x="1109356" y="1251023"/>
            <a:ext cx="16083551" cy="1066866"/>
          </a:xfrm>
          <a:prstGeom prst="rect">
            <a:avLst/>
          </a:prstGeom>
        </p:spPr>
        <p:txBody>
          <a:bodyPr lIns="0" tIns="0" rIns="0" bIns="0" rtlCol="0" anchor="t">
            <a:spAutoFit/>
          </a:bodyPr>
          <a:lstStyle/>
          <a:p>
            <a:pPr marL="0" lvl="0" indent="0" algn="ctr">
              <a:lnSpc>
                <a:spcPts val="8360"/>
              </a:lnSpc>
              <a:spcBef>
                <a:spcPct val="0"/>
              </a:spcBef>
            </a:pPr>
            <a:r>
              <a:rPr lang="en-US" sz="6966" b="1">
                <a:solidFill>
                  <a:srgbClr val="C84E54"/>
                </a:solidFill>
                <a:latin typeface="Josefin Sans Bold"/>
                <a:ea typeface="Josefin Sans Bold"/>
                <a:cs typeface="Josefin Sans Bold"/>
                <a:sym typeface="Josefin Sans Bold"/>
              </a:rPr>
              <a:t>STANDARD DEVIATION</a:t>
            </a:r>
          </a:p>
        </p:txBody>
      </p:sp>
      <p:grpSp>
        <p:nvGrpSpPr>
          <p:cNvPr id="13" name="Group 13"/>
          <p:cNvGrpSpPr/>
          <p:nvPr/>
        </p:nvGrpSpPr>
        <p:grpSpPr>
          <a:xfrm>
            <a:off x="5012855" y="3152088"/>
            <a:ext cx="7802699" cy="5128053"/>
            <a:chOff x="0" y="0"/>
            <a:chExt cx="10403598" cy="6837404"/>
          </a:xfrm>
        </p:grpSpPr>
        <p:sp>
          <p:nvSpPr>
            <p:cNvPr id="14" name="Freeform 14"/>
            <p:cNvSpPr/>
            <p:nvPr/>
          </p:nvSpPr>
          <p:spPr>
            <a:xfrm>
              <a:off x="0" y="0"/>
              <a:ext cx="10403598" cy="6837404"/>
            </a:xfrm>
            <a:custGeom>
              <a:avLst/>
              <a:gdLst/>
              <a:ahLst/>
              <a:cxnLst/>
              <a:rect l="l" t="t" r="r" b="b"/>
              <a:pathLst>
                <a:path w="10403598" h="6837404">
                  <a:moveTo>
                    <a:pt x="0" y="0"/>
                  </a:moveTo>
                  <a:lnTo>
                    <a:pt x="10403598" y="0"/>
                  </a:lnTo>
                  <a:lnTo>
                    <a:pt x="10403598" y="6837404"/>
                  </a:lnTo>
                  <a:lnTo>
                    <a:pt x="0" y="6837404"/>
                  </a:lnTo>
                  <a:lnTo>
                    <a:pt x="0" y="0"/>
                  </a:lnTo>
                  <a:close/>
                </a:path>
              </a:pathLst>
            </a:custGeom>
            <a:blipFill>
              <a:blip r:embed="rId5"/>
              <a:stretch>
                <a:fillRect t="-24472" b="-27684"/>
              </a:stretch>
            </a:blipFill>
          </p:spPr>
          <p:txBody>
            <a:bodyPr/>
            <a:lstStyle/>
            <a:p>
              <a:endParaRPr lang="en-US"/>
            </a:p>
          </p:txBody>
        </p:sp>
        <p:sp>
          <p:nvSpPr>
            <p:cNvPr id="15" name="AutoShape 15"/>
            <p:cNvSpPr/>
            <p:nvPr/>
          </p:nvSpPr>
          <p:spPr>
            <a:xfrm flipH="1">
              <a:off x="5201799" y="697837"/>
              <a:ext cx="0" cy="5353414"/>
            </a:xfrm>
            <a:prstGeom prst="line">
              <a:avLst/>
            </a:prstGeom>
            <a:ln w="50800" cap="flat">
              <a:solidFill>
                <a:srgbClr val="388DAC"/>
              </a:solidFill>
              <a:prstDash val="sysDash"/>
              <a:headEnd type="none" w="sm" len="sm"/>
              <a:tailEnd type="none" w="sm" len="sm"/>
            </a:ln>
          </p:spPr>
          <p:txBody>
            <a:bodyPr/>
            <a:lstStyle/>
            <a:p>
              <a:endParaRPr lang="en-US"/>
            </a:p>
          </p:txBody>
        </p:sp>
        <p:sp>
          <p:nvSpPr>
            <p:cNvPr id="16" name="AutoShape 16"/>
            <p:cNvSpPr/>
            <p:nvPr/>
          </p:nvSpPr>
          <p:spPr>
            <a:xfrm flipH="1">
              <a:off x="3581142" y="3171687"/>
              <a:ext cx="0" cy="2892263"/>
            </a:xfrm>
            <a:prstGeom prst="line">
              <a:avLst/>
            </a:prstGeom>
            <a:ln w="50800" cap="flat">
              <a:solidFill>
                <a:srgbClr val="388DAC"/>
              </a:solidFill>
              <a:prstDash val="sysDash"/>
              <a:headEnd type="none" w="sm" len="sm"/>
              <a:tailEnd type="none" w="sm" len="sm"/>
            </a:ln>
          </p:spPr>
          <p:txBody>
            <a:bodyPr/>
            <a:lstStyle/>
            <a:p>
              <a:endParaRPr lang="en-US"/>
            </a:p>
          </p:txBody>
        </p:sp>
        <p:sp>
          <p:nvSpPr>
            <p:cNvPr id="17" name="AutoShape 17"/>
            <p:cNvSpPr/>
            <p:nvPr/>
          </p:nvSpPr>
          <p:spPr>
            <a:xfrm>
              <a:off x="6827399" y="3171687"/>
              <a:ext cx="0" cy="2892263"/>
            </a:xfrm>
            <a:prstGeom prst="line">
              <a:avLst/>
            </a:prstGeom>
            <a:ln w="50800" cap="flat">
              <a:solidFill>
                <a:srgbClr val="388DAC"/>
              </a:solidFill>
              <a:prstDash val="sysDash"/>
              <a:headEnd type="none" w="sm" len="sm"/>
              <a:tailEnd type="none" w="sm" len="sm"/>
            </a:ln>
          </p:spPr>
          <p:txBody>
            <a:bodyPr/>
            <a:lstStyle/>
            <a:p>
              <a:endParaRPr lang="en-US"/>
            </a:p>
          </p:txBody>
        </p:sp>
        <p:sp>
          <p:nvSpPr>
            <p:cNvPr id="18" name="AutoShape 18"/>
            <p:cNvSpPr/>
            <p:nvPr/>
          </p:nvSpPr>
          <p:spPr>
            <a:xfrm>
              <a:off x="8452999" y="5561140"/>
              <a:ext cx="0" cy="490110"/>
            </a:xfrm>
            <a:prstGeom prst="line">
              <a:avLst/>
            </a:prstGeom>
            <a:ln w="50800" cap="flat">
              <a:solidFill>
                <a:srgbClr val="388DAC"/>
              </a:solidFill>
              <a:prstDash val="sysDash"/>
              <a:headEnd type="none" w="sm" len="sm"/>
              <a:tailEnd type="none" w="sm" len="sm"/>
            </a:ln>
          </p:spPr>
          <p:txBody>
            <a:bodyPr/>
            <a:lstStyle/>
            <a:p>
              <a:endParaRPr lang="en-US"/>
            </a:p>
          </p:txBody>
        </p:sp>
        <p:sp>
          <p:nvSpPr>
            <p:cNvPr id="19" name="AutoShape 19"/>
            <p:cNvSpPr/>
            <p:nvPr/>
          </p:nvSpPr>
          <p:spPr>
            <a:xfrm>
              <a:off x="1955542" y="5561140"/>
              <a:ext cx="0" cy="490110"/>
            </a:xfrm>
            <a:prstGeom prst="line">
              <a:avLst/>
            </a:prstGeom>
            <a:ln w="50800" cap="flat">
              <a:solidFill>
                <a:srgbClr val="388DAC"/>
              </a:solidFill>
              <a:prstDash val="sysDash"/>
              <a:headEnd type="none" w="sm" len="sm"/>
              <a:tailEnd type="none" w="sm" len="sm"/>
            </a:ln>
          </p:spPr>
          <p:txBody>
            <a:bodyPr/>
            <a:lstStyle/>
            <a:p>
              <a:endParaRPr lang="en-US"/>
            </a:p>
          </p:txBody>
        </p:sp>
      </p:grpSp>
      <p:sp>
        <p:nvSpPr>
          <p:cNvPr id="20" name="TextBox 20"/>
          <p:cNvSpPr txBox="1"/>
          <p:nvPr/>
        </p:nvSpPr>
        <p:spPr>
          <a:xfrm>
            <a:off x="9860258" y="7642901"/>
            <a:ext cx="546292" cy="448306"/>
          </a:xfrm>
          <a:prstGeom prst="rect">
            <a:avLst/>
          </a:prstGeom>
        </p:spPr>
        <p:txBody>
          <a:bodyPr lIns="0" tIns="0" rIns="0" bIns="0" rtlCol="0" anchor="t">
            <a:spAutoFit/>
          </a:bodyPr>
          <a:lstStyle/>
          <a:p>
            <a:pPr algn="ctr">
              <a:lnSpc>
                <a:spcPts val="3642"/>
              </a:lnSpc>
            </a:pPr>
            <a:r>
              <a:rPr lang="en-US" sz="2601">
                <a:solidFill>
                  <a:srgbClr val="000000"/>
                </a:solidFill>
                <a:latin typeface="Josefin Sans"/>
                <a:ea typeface="Josefin Sans"/>
                <a:cs typeface="Josefin Sans"/>
                <a:sym typeface="Josefin Sans"/>
              </a:rPr>
              <a:t>1σ</a:t>
            </a:r>
          </a:p>
        </p:txBody>
      </p:sp>
      <p:sp>
        <p:nvSpPr>
          <p:cNvPr id="21" name="AutoShape 21"/>
          <p:cNvSpPr/>
          <p:nvPr/>
        </p:nvSpPr>
        <p:spPr>
          <a:xfrm flipH="1">
            <a:off x="5260311" y="7690526"/>
            <a:ext cx="21101" cy="9525"/>
          </a:xfrm>
          <a:prstGeom prst="line">
            <a:avLst/>
          </a:prstGeom>
          <a:ln w="38100" cap="flat">
            <a:solidFill>
              <a:srgbClr val="388DAC"/>
            </a:solidFill>
            <a:prstDash val="sysDash"/>
            <a:headEnd type="none" w="sm" len="sm"/>
            <a:tailEnd type="none" w="sm" len="sm"/>
          </a:ln>
        </p:spPr>
        <p:txBody>
          <a:bodyPr/>
          <a:lstStyle/>
          <a:p>
            <a:endParaRPr lang="en-US"/>
          </a:p>
        </p:txBody>
      </p:sp>
      <p:sp>
        <p:nvSpPr>
          <p:cNvPr id="22" name="AutoShape 22"/>
          <p:cNvSpPr/>
          <p:nvPr/>
        </p:nvSpPr>
        <p:spPr>
          <a:xfrm flipH="1" flipV="1">
            <a:off x="12582925" y="7690526"/>
            <a:ext cx="22242" cy="0"/>
          </a:xfrm>
          <a:prstGeom prst="line">
            <a:avLst/>
          </a:prstGeom>
          <a:ln w="38100" cap="flat">
            <a:solidFill>
              <a:srgbClr val="388DAC"/>
            </a:solidFill>
            <a:prstDash val="sysDash"/>
            <a:headEnd type="none" w="sm" len="sm"/>
            <a:tailEnd type="none" w="sm" len="sm"/>
          </a:ln>
        </p:spPr>
        <p:txBody>
          <a:bodyPr/>
          <a:lstStyle/>
          <a:p>
            <a:endParaRPr lang="en-US"/>
          </a:p>
        </p:txBody>
      </p:sp>
      <p:sp>
        <p:nvSpPr>
          <p:cNvPr id="23" name="TextBox 23"/>
          <p:cNvSpPr txBox="1"/>
          <p:nvPr/>
        </p:nvSpPr>
        <p:spPr>
          <a:xfrm>
            <a:off x="11079458" y="7642901"/>
            <a:ext cx="546292" cy="448306"/>
          </a:xfrm>
          <a:prstGeom prst="rect">
            <a:avLst/>
          </a:prstGeom>
        </p:spPr>
        <p:txBody>
          <a:bodyPr lIns="0" tIns="0" rIns="0" bIns="0" rtlCol="0" anchor="t">
            <a:spAutoFit/>
          </a:bodyPr>
          <a:lstStyle/>
          <a:p>
            <a:pPr algn="ctr">
              <a:lnSpc>
                <a:spcPts val="3642"/>
              </a:lnSpc>
            </a:pPr>
            <a:r>
              <a:rPr lang="en-US" sz="2601">
                <a:solidFill>
                  <a:srgbClr val="000000"/>
                </a:solidFill>
                <a:latin typeface="Josefin Sans"/>
                <a:ea typeface="Josefin Sans"/>
                <a:cs typeface="Josefin Sans"/>
                <a:sym typeface="Josefin Sans"/>
              </a:rPr>
              <a:t>2σ</a:t>
            </a:r>
          </a:p>
        </p:txBody>
      </p:sp>
      <p:sp>
        <p:nvSpPr>
          <p:cNvPr id="24" name="TextBox 24"/>
          <p:cNvSpPr txBox="1"/>
          <p:nvPr/>
        </p:nvSpPr>
        <p:spPr>
          <a:xfrm>
            <a:off x="12332022" y="7642901"/>
            <a:ext cx="546292" cy="448306"/>
          </a:xfrm>
          <a:prstGeom prst="rect">
            <a:avLst/>
          </a:prstGeom>
        </p:spPr>
        <p:txBody>
          <a:bodyPr lIns="0" tIns="0" rIns="0" bIns="0" rtlCol="0" anchor="t">
            <a:spAutoFit/>
          </a:bodyPr>
          <a:lstStyle/>
          <a:p>
            <a:pPr algn="ctr">
              <a:lnSpc>
                <a:spcPts val="3642"/>
              </a:lnSpc>
            </a:pPr>
            <a:r>
              <a:rPr lang="en-US" sz="2601">
                <a:solidFill>
                  <a:srgbClr val="000000"/>
                </a:solidFill>
                <a:latin typeface="Josefin Sans"/>
                <a:ea typeface="Josefin Sans"/>
                <a:cs typeface="Josefin Sans"/>
                <a:sym typeface="Josefin Sans"/>
              </a:rPr>
              <a:t>3σ</a:t>
            </a:r>
          </a:p>
        </p:txBody>
      </p:sp>
      <p:sp>
        <p:nvSpPr>
          <p:cNvPr id="25" name="TextBox 25"/>
          <p:cNvSpPr txBox="1"/>
          <p:nvPr/>
        </p:nvSpPr>
        <p:spPr>
          <a:xfrm>
            <a:off x="7425566" y="7642901"/>
            <a:ext cx="546292" cy="448306"/>
          </a:xfrm>
          <a:prstGeom prst="rect">
            <a:avLst/>
          </a:prstGeom>
        </p:spPr>
        <p:txBody>
          <a:bodyPr lIns="0" tIns="0" rIns="0" bIns="0" rtlCol="0" anchor="t">
            <a:spAutoFit/>
          </a:bodyPr>
          <a:lstStyle/>
          <a:p>
            <a:pPr algn="ctr">
              <a:lnSpc>
                <a:spcPts val="3642"/>
              </a:lnSpc>
            </a:pPr>
            <a:r>
              <a:rPr lang="en-US" sz="2601">
                <a:solidFill>
                  <a:srgbClr val="000000"/>
                </a:solidFill>
                <a:latin typeface="Josefin Sans"/>
                <a:ea typeface="Josefin Sans"/>
                <a:cs typeface="Josefin Sans"/>
                <a:sym typeface="Josefin Sans"/>
              </a:rPr>
              <a:t>-1σ</a:t>
            </a:r>
          </a:p>
        </p:txBody>
      </p:sp>
      <p:sp>
        <p:nvSpPr>
          <p:cNvPr id="26" name="TextBox 26"/>
          <p:cNvSpPr txBox="1"/>
          <p:nvPr/>
        </p:nvSpPr>
        <p:spPr>
          <a:xfrm>
            <a:off x="6202999" y="7642901"/>
            <a:ext cx="546292" cy="448306"/>
          </a:xfrm>
          <a:prstGeom prst="rect">
            <a:avLst/>
          </a:prstGeom>
        </p:spPr>
        <p:txBody>
          <a:bodyPr lIns="0" tIns="0" rIns="0" bIns="0" rtlCol="0" anchor="t">
            <a:spAutoFit/>
          </a:bodyPr>
          <a:lstStyle/>
          <a:p>
            <a:pPr algn="ctr">
              <a:lnSpc>
                <a:spcPts val="3642"/>
              </a:lnSpc>
            </a:pPr>
            <a:r>
              <a:rPr lang="en-US" sz="2601">
                <a:solidFill>
                  <a:srgbClr val="000000"/>
                </a:solidFill>
                <a:latin typeface="Josefin Sans"/>
                <a:ea typeface="Josefin Sans"/>
                <a:cs typeface="Josefin Sans"/>
                <a:sym typeface="Josefin Sans"/>
              </a:rPr>
              <a:t>-2σ</a:t>
            </a:r>
          </a:p>
        </p:txBody>
      </p:sp>
      <p:sp>
        <p:nvSpPr>
          <p:cNvPr id="27" name="TextBox 27"/>
          <p:cNvSpPr txBox="1"/>
          <p:nvPr/>
        </p:nvSpPr>
        <p:spPr>
          <a:xfrm>
            <a:off x="5012855" y="7633376"/>
            <a:ext cx="546292" cy="448306"/>
          </a:xfrm>
          <a:prstGeom prst="rect">
            <a:avLst/>
          </a:prstGeom>
        </p:spPr>
        <p:txBody>
          <a:bodyPr lIns="0" tIns="0" rIns="0" bIns="0" rtlCol="0" anchor="t">
            <a:spAutoFit/>
          </a:bodyPr>
          <a:lstStyle/>
          <a:p>
            <a:pPr algn="ctr">
              <a:lnSpc>
                <a:spcPts val="3642"/>
              </a:lnSpc>
            </a:pPr>
            <a:r>
              <a:rPr lang="en-US" sz="2601">
                <a:solidFill>
                  <a:srgbClr val="000000"/>
                </a:solidFill>
                <a:latin typeface="Josefin Sans"/>
                <a:ea typeface="Josefin Sans"/>
                <a:cs typeface="Josefin Sans"/>
                <a:sym typeface="Josefin Sans"/>
              </a:rPr>
              <a:t>-3σ</a:t>
            </a:r>
          </a:p>
        </p:txBody>
      </p:sp>
      <p:sp>
        <p:nvSpPr>
          <p:cNvPr id="28" name="TextBox 28"/>
          <p:cNvSpPr txBox="1"/>
          <p:nvPr/>
        </p:nvSpPr>
        <p:spPr>
          <a:xfrm>
            <a:off x="8672438" y="7642901"/>
            <a:ext cx="546292" cy="448306"/>
          </a:xfrm>
          <a:prstGeom prst="rect">
            <a:avLst/>
          </a:prstGeom>
        </p:spPr>
        <p:txBody>
          <a:bodyPr lIns="0" tIns="0" rIns="0" bIns="0" rtlCol="0" anchor="t">
            <a:spAutoFit/>
          </a:bodyPr>
          <a:lstStyle/>
          <a:p>
            <a:pPr algn="ctr">
              <a:lnSpc>
                <a:spcPts val="3642"/>
              </a:lnSpc>
            </a:pPr>
            <a:r>
              <a:rPr lang="en-US" sz="2601">
                <a:solidFill>
                  <a:srgbClr val="000000"/>
                </a:solidFill>
                <a:latin typeface="Josefin Sans"/>
                <a:ea typeface="Josefin Sans"/>
                <a:cs typeface="Josefin Sans"/>
                <a:sym typeface="Josefin Sans"/>
              </a:rPr>
              <a:t>μ</a:t>
            </a:r>
          </a:p>
        </p:txBody>
      </p:sp>
      <p:pic>
        <p:nvPicPr>
          <p:cNvPr id="44" name="Audio 43">
            <a:extLst>
              <a:ext uri="{FF2B5EF4-FFF2-40B4-BE49-F238E27FC236}">
                <a16:creationId xmlns:a16="http://schemas.microsoft.com/office/drawing/2014/main" id="{26AEACA3-A77F-0448-C108-5F3FA1CBC3B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2496"/>
    </mc:Choice>
    <mc:Fallback xmlns="">
      <p:transition spd="slow" advTm="424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862A6"/>
        </a:solidFill>
        <a:effectLst/>
      </p:bgPr>
    </p:bg>
    <p:spTree>
      <p:nvGrpSpPr>
        <p:cNvPr id="1" name=""/>
        <p:cNvGrpSpPr/>
        <p:nvPr/>
      </p:nvGrpSpPr>
      <p:grpSpPr>
        <a:xfrm>
          <a:off x="0" y="0"/>
          <a:ext cx="0" cy="0"/>
          <a:chOff x="0" y="0"/>
          <a:chExt cx="0" cy="0"/>
        </a:xfrm>
      </p:grpSpPr>
      <p:grpSp>
        <p:nvGrpSpPr>
          <p:cNvPr id="2" name="Group 2"/>
          <p:cNvGrpSpPr/>
          <p:nvPr/>
        </p:nvGrpSpPr>
        <p:grpSpPr>
          <a:xfrm>
            <a:off x="564886" y="1028700"/>
            <a:ext cx="17169350" cy="1603795"/>
            <a:chOff x="0" y="0"/>
            <a:chExt cx="4088758" cy="523242"/>
          </a:xfrm>
        </p:grpSpPr>
        <p:sp>
          <p:nvSpPr>
            <p:cNvPr id="3" name="Freeform 3"/>
            <p:cNvSpPr/>
            <p:nvPr/>
          </p:nvSpPr>
          <p:spPr>
            <a:xfrm>
              <a:off x="0" y="0"/>
              <a:ext cx="4088759" cy="523242"/>
            </a:xfrm>
            <a:custGeom>
              <a:avLst/>
              <a:gdLst/>
              <a:ahLst/>
              <a:cxnLst/>
              <a:rect l="l" t="t" r="r" b="b"/>
              <a:pathLst>
                <a:path w="4088759" h="523242">
                  <a:moveTo>
                    <a:pt x="25328" y="0"/>
                  </a:moveTo>
                  <a:lnTo>
                    <a:pt x="4063431" y="0"/>
                  </a:lnTo>
                  <a:cubicBezTo>
                    <a:pt x="4070148" y="0"/>
                    <a:pt x="4076590" y="2668"/>
                    <a:pt x="4081340" y="7418"/>
                  </a:cubicBezTo>
                  <a:cubicBezTo>
                    <a:pt x="4086090" y="12168"/>
                    <a:pt x="4088759" y="18610"/>
                    <a:pt x="4088759" y="25328"/>
                  </a:cubicBezTo>
                  <a:lnTo>
                    <a:pt x="4088759" y="497914"/>
                  </a:lnTo>
                  <a:cubicBezTo>
                    <a:pt x="4088759" y="504632"/>
                    <a:pt x="4086090" y="511074"/>
                    <a:pt x="4081340" y="515824"/>
                  </a:cubicBezTo>
                  <a:cubicBezTo>
                    <a:pt x="4076590" y="520574"/>
                    <a:pt x="4070148" y="523242"/>
                    <a:pt x="4063431" y="523242"/>
                  </a:cubicBezTo>
                  <a:lnTo>
                    <a:pt x="25328" y="523242"/>
                  </a:lnTo>
                  <a:cubicBezTo>
                    <a:pt x="11340" y="523242"/>
                    <a:pt x="0" y="511902"/>
                    <a:pt x="0" y="497914"/>
                  </a:cubicBezTo>
                  <a:lnTo>
                    <a:pt x="0" y="25328"/>
                  </a:lnTo>
                  <a:cubicBezTo>
                    <a:pt x="0" y="18610"/>
                    <a:pt x="2668" y="12168"/>
                    <a:pt x="7418" y="7418"/>
                  </a:cubicBezTo>
                  <a:cubicBezTo>
                    <a:pt x="12168" y="2668"/>
                    <a:pt x="18610" y="0"/>
                    <a:pt x="25328" y="0"/>
                  </a:cubicBezTo>
                  <a:close/>
                </a:path>
              </a:pathLst>
            </a:custGeom>
            <a:solidFill>
              <a:srgbClr val="FFFFFF">
                <a:alpha val="75686"/>
              </a:srgbClr>
            </a:solidFill>
          </p:spPr>
          <p:txBody>
            <a:bodyPr/>
            <a:lstStyle/>
            <a:p>
              <a:endParaRPr lang="en-US"/>
            </a:p>
          </p:txBody>
        </p:sp>
        <p:sp>
          <p:nvSpPr>
            <p:cNvPr id="4" name="TextBox 4"/>
            <p:cNvSpPr txBox="1"/>
            <p:nvPr/>
          </p:nvSpPr>
          <p:spPr>
            <a:xfrm>
              <a:off x="0" y="-85725"/>
              <a:ext cx="4088758" cy="608967"/>
            </a:xfrm>
            <a:prstGeom prst="rect">
              <a:avLst/>
            </a:prstGeom>
          </p:spPr>
          <p:txBody>
            <a:bodyPr lIns="25631" tIns="25631" rIns="25631" bIns="25631" rtlCol="0" anchor="ctr"/>
            <a:lstStyle/>
            <a:p>
              <a:pPr algn="ctr">
                <a:lnSpc>
                  <a:spcPts val="3347"/>
                </a:lnSpc>
              </a:pPr>
              <a:endParaRPr/>
            </a:p>
          </p:txBody>
        </p:sp>
      </p:grpSp>
      <p:grpSp>
        <p:nvGrpSpPr>
          <p:cNvPr id="5" name="Group 5"/>
          <p:cNvGrpSpPr/>
          <p:nvPr/>
        </p:nvGrpSpPr>
        <p:grpSpPr>
          <a:xfrm>
            <a:off x="564886" y="2930105"/>
            <a:ext cx="17169350" cy="6328195"/>
            <a:chOff x="0" y="0"/>
            <a:chExt cx="5601543" cy="2064589"/>
          </a:xfrm>
        </p:grpSpPr>
        <p:sp>
          <p:nvSpPr>
            <p:cNvPr id="6" name="Freeform 6"/>
            <p:cNvSpPr/>
            <p:nvPr/>
          </p:nvSpPr>
          <p:spPr>
            <a:xfrm>
              <a:off x="0" y="0"/>
              <a:ext cx="5601543" cy="2064589"/>
            </a:xfrm>
            <a:custGeom>
              <a:avLst/>
              <a:gdLst/>
              <a:ahLst/>
              <a:cxnLst/>
              <a:rect l="l" t="t" r="r" b="b"/>
              <a:pathLst>
                <a:path w="5601543" h="2064589">
                  <a:moveTo>
                    <a:pt x="18488" y="0"/>
                  </a:moveTo>
                  <a:lnTo>
                    <a:pt x="5583055" y="0"/>
                  </a:lnTo>
                  <a:cubicBezTo>
                    <a:pt x="5593266" y="0"/>
                    <a:pt x="5601543" y="8277"/>
                    <a:pt x="5601543" y="18488"/>
                  </a:cubicBezTo>
                  <a:lnTo>
                    <a:pt x="5601543" y="2046102"/>
                  </a:lnTo>
                  <a:cubicBezTo>
                    <a:pt x="5601543" y="2051005"/>
                    <a:pt x="5599595" y="2055707"/>
                    <a:pt x="5596128" y="2059175"/>
                  </a:cubicBezTo>
                  <a:cubicBezTo>
                    <a:pt x="5592661" y="2062642"/>
                    <a:pt x="5587959" y="2064589"/>
                    <a:pt x="5583055" y="2064589"/>
                  </a:cubicBezTo>
                  <a:lnTo>
                    <a:pt x="18488" y="2064589"/>
                  </a:lnTo>
                  <a:cubicBezTo>
                    <a:pt x="8277" y="2064589"/>
                    <a:pt x="0" y="2056312"/>
                    <a:pt x="0" y="2046102"/>
                  </a:cubicBezTo>
                  <a:lnTo>
                    <a:pt x="0" y="18488"/>
                  </a:lnTo>
                  <a:cubicBezTo>
                    <a:pt x="0" y="8277"/>
                    <a:pt x="8277" y="0"/>
                    <a:pt x="18488" y="0"/>
                  </a:cubicBezTo>
                  <a:close/>
                </a:path>
              </a:pathLst>
            </a:custGeom>
            <a:solidFill>
              <a:srgbClr val="FFFFFF">
                <a:alpha val="75686"/>
              </a:srgbClr>
            </a:solidFill>
          </p:spPr>
          <p:txBody>
            <a:bodyPr/>
            <a:lstStyle/>
            <a:p>
              <a:endParaRPr lang="en-US"/>
            </a:p>
          </p:txBody>
        </p:sp>
        <p:sp>
          <p:nvSpPr>
            <p:cNvPr id="7" name="TextBox 7"/>
            <p:cNvSpPr txBox="1"/>
            <p:nvPr/>
          </p:nvSpPr>
          <p:spPr>
            <a:xfrm>
              <a:off x="0" y="-85725"/>
              <a:ext cx="5601543" cy="2150314"/>
            </a:xfrm>
            <a:prstGeom prst="rect">
              <a:avLst/>
            </a:prstGeom>
          </p:spPr>
          <p:txBody>
            <a:bodyPr lIns="25631" tIns="25631" rIns="25631" bIns="25631" rtlCol="0" anchor="ctr"/>
            <a:lstStyle/>
            <a:p>
              <a:pPr algn="ctr">
                <a:lnSpc>
                  <a:spcPts val="3347"/>
                </a:lnSpc>
              </a:pPr>
              <a:endParaRPr/>
            </a:p>
          </p:txBody>
        </p:sp>
      </p:grpSp>
      <p:sp>
        <p:nvSpPr>
          <p:cNvPr id="9" name="AutoShape 9"/>
          <p:cNvSpPr/>
          <p:nvPr/>
        </p:nvSpPr>
        <p:spPr>
          <a:xfrm>
            <a:off x="1" y="8362"/>
            <a:ext cx="18288000" cy="459969"/>
          </a:xfrm>
          <a:prstGeom prst="rect">
            <a:avLst/>
          </a:prstGeom>
          <a:solidFill>
            <a:srgbClr val="A44A7E"/>
          </a:solidFill>
        </p:spPr>
        <p:txBody>
          <a:bodyPr/>
          <a:lstStyle/>
          <a:p>
            <a:endParaRPr lang="en-US"/>
          </a:p>
        </p:txBody>
      </p:sp>
      <p:sp>
        <p:nvSpPr>
          <p:cNvPr id="10" name="AutoShape 10"/>
          <p:cNvSpPr/>
          <p:nvPr/>
        </p:nvSpPr>
        <p:spPr>
          <a:xfrm>
            <a:off x="0" y="419100"/>
            <a:ext cx="18288000" cy="346843"/>
          </a:xfrm>
          <a:prstGeom prst="rect">
            <a:avLst/>
          </a:prstGeom>
          <a:solidFill>
            <a:srgbClr val="FFFFFF">
              <a:alpha val="75686"/>
            </a:srgbClr>
          </a:solidFill>
        </p:spPr>
        <p:txBody>
          <a:bodyPr/>
          <a:lstStyle/>
          <a:p>
            <a:endParaRPr lang="en-US"/>
          </a:p>
        </p:txBody>
      </p:sp>
      <p:sp>
        <p:nvSpPr>
          <p:cNvPr id="11" name="Freeform 11"/>
          <p:cNvSpPr/>
          <p:nvPr/>
        </p:nvSpPr>
        <p:spPr>
          <a:xfrm>
            <a:off x="1643185" y="3608491"/>
            <a:ext cx="8754532" cy="4971424"/>
          </a:xfrm>
          <a:custGeom>
            <a:avLst/>
            <a:gdLst/>
            <a:ahLst/>
            <a:cxnLst/>
            <a:rect l="l" t="t" r="r" b="b"/>
            <a:pathLst>
              <a:path w="8754532" h="4971424">
                <a:moveTo>
                  <a:pt x="0" y="0"/>
                </a:moveTo>
                <a:lnTo>
                  <a:pt x="8754531" y="0"/>
                </a:lnTo>
                <a:lnTo>
                  <a:pt x="8754531" y="4971423"/>
                </a:lnTo>
                <a:lnTo>
                  <a:pt x="0" y="4971423"/>
                </a:lnTo>
                <a:lnTo>
                  <a:pt x="0" y="0"/>
                </a:lnTo>
                <a:close/>
              </a:path>
            </a:pathLst>
          </a:custGeom>
          <a:blipFill>
            <a:blip r:embed="rId5"/>
            <a:stretch>
              <a:fillRect l="-16133" t="-13662" r="-12957"/>
            </a:stretch>
          </a:blipFill>
        </p:spPr>
        <p:txBody>
          <a:bodyPr/>
          <a:lstStyle/>
          <a:p>
            <a:endParaRPr lang="en-US"/>
          </a:p>
        </p:txBody>
      </p:sp>
      <p:sp>
        <p:nvSpPr>
          <p:cNvPr id="12" name="TextBox 12"/>
          <p:cNvSpPr txBox="1"/>
          <p:nvPr/>
        </p:nvSpPr>
        <p:spPr>
          <a:xfrm>
            <a:off x="11098838" y="3969863"/>
            <a:ext cx="5602663" cy="4790926"/>
          </a:xfrm>
          <a:prstGeom prst="rect">
            <a:avLst/>
          </a:prstGeom>
        </p:spPr>
        <p:txBody>
          <a:bodyPr lIns="0" tIns="0" rIns="0" bIns="0" rtlCol="0" anchor="t">
            <a:spAutoFit/>
          </a:bodyPr>
          <a:lstStyle/>
          <a:p>
            <a:pPr algn="l">
              <a:lnSpc>
                <a:spcPts val="4200"/>
              </a:lnSpc>
            </a:pPr>
            <a:r>
              <a:rPr lang="en-US" sz="3000">
                <a:solidFill>
                  <a:srgbClr val="A44A7E"/>
                </a:solidFill>
                <a:latin typeface="Josefin Sans"/>
                <a:ea typeface="Josefin Sans"/>
                <a:cs typeface="Josefin Sans"/>
                <a:sym typeface="Josefin Sans"/>
              </a:rPr>
              <a:t>68% of data is within 1 standard deviation</a:t>
            </a:r>
          </a:p>
          <a:p>
            <a:pPr algn="l">
              <a:lnSpc>
                <a:spcPts val="4200"/>
              </a:lnSpc>
            </a:pPr>
            <a:endParaRPr lang="en-US" sz="3000">
              <a:solidFill>
                <a:srgbClr val="A44A7E"/>
              </a:solidFill>
              <a:latin typeface="Josefin Sans"/>
              <a:ea typeface="Josefin Sans"/>
              <a:cs typeface="Josefin Sans"/>
              <a:sym typeface="Josefin Sans"/>
            </a:endParaRPr>
          </a:p>
          <a:p>
            <a:pPr algn="l">
              <a:lnSpc>
                <a:spcPts val="4200"/>
              </a:lnSpc>
            </a:pPr>
            <a:r>
              <a:rPr lang="en-US" sz="3000">
                <a:solidFill>
                  <a:srgbClr val="A44A7E"/>
                </a:solidFill>
                <a:latin typeface="Josefin Sans"/>
                <a:ea typeface="Josefin Sans"/>
                <a:cs typeface="Josefin Sans"/>
                <a:sym typeface="Josefin Sans"/>
              </a:rPr>
              <a:t>95% within 2 standard deviations</a:t>
            </a:r>
          </a:p>
          <a:p>
            <a:pPr algn="l">
              <a:lnSpc>
                <a:spcPts val="4200"/>
              </a:lnSpc>
            </a:pPr>
            <a:endParaRPr lang="en-US" sz="3000">
              <a:solidFill>
                <a:srgbClr val="A44A7E"/>
              </a:solidFill>
              <a:latin typeface="Josefin Sans"/>
              <a:ea typeface="Josefin Sans"/>
              <a:cs typeface="Josefin Sans"/>
              <a:sym typeface="Josefin Sans"/>
            </a:endParaRPr>
          </a:p>
          <a:p>
            <a:pPr algn="l">
              <a:lnSpc>
                <a:spcPts val="4200"/>
              </a:lnSpc>
            </a:pPr>
            <a:r>
              <a:rPr lang="en-US" sz="3000">
                <a:solidFill>
                  <a:srgbClr val="A44A7E"/>
                </a:solidFill>
                <a:latin typeface="Josefin Sans"/>
                <a:ea typeface="Josefin Sans"/>
                <a:cs typeface="Josefin Sans"/>
                <a:sym typeface="Josefin Sans"/>
              </a:rPr>
              <a:t>99.7% within 3 standard deviations</a:t>
            </a:r>
          </a:p>
          <a:p>
            <a:pPr algn="l">
              <a:lnSpc>
                <a:spcPts val="4200"/>
              </a:lnSpc>
            </a:pPr>
            <a:endParaRPr lang="en-US" sz="3000">
              <a:solidFill>
                <a:srgbClr val="A44A7E"/>
              </a:solidFill>
              <a:latin typeface="Josefin Sans"/>
              <a:ea typeface="Josefin Sans"/>
              <a:cs typeface="Josefin Sans"/>
              <a:sym typeface="Josefin Sans"/>
            </a:endParaRPr>
          </a:p>
        </p:txBody>
      </p:sp>
      <p:sp>
        <p:nvSpPr>
          <p:cNvPr id="13" name="TextBox 13"/>
          <p:cNvSpPr txBox="1"/>
          <p:nvPr/>
        </p:nvSpPr>
        <p:spPr>
          <a:xfrm>
            <a:off x="3430730" y="1398984"/>
            <a:ext cx="11426539" cy="1035321"/>
          </a:xfrm>
          <a:prstGeom prst="rect">
            <a:avLst/>
          </a:prstGeom>
        </p:spPr>
        <p:txBody>
          <a:bodyPr lIns="0" tIns="0" rIns="0" bIns="0" rtlCol="0" anchor="t">
            <a:spAutoFit/>
          </a:bodyPr>
          <a:lstStyle/>
          <a:p>
            <a:pPr marL="0" lvl="0" indent="0" algn="ctr">
              <a:lnSpc>
                <a:spcPts val="8044"/>
              </a:lnSpc>
              <a:spcBef>
                <a:spcPct val="0"/>
              </a:spcBef>
            </a:pPr>
            <a:r>
              <a:rPr lang="en-US" sz="6934" b="1">
                <a:solidFill>
                  <a:srgbClr val="A44A7E"/>
                </a:solidFill>
                <a:latin typeface="Josefin Sans Bold"/>
                <a:ea typeface="Josefin Sans Bold"/>
                <a:cs typeface="Josefin Sans Bold"/>
                <a:sym typeface="Josefin Sans Bold"/>
              </a:rPr>
              <a:t>68–95–99.7 RULE</a:t>
            </a:r>
          </a:p>
        </p:txBody>
      </p:sp>
      <p:pic>
        <p:nvPicPr>
          <p:cNvPr id="24" name="Audio 23">
            <a:extLst>
              <a:ext uri="{FF2B5EF4-FFF2-40B4-BE49-F238E27FC236}">
                <a16:creationId xmlns:a16="http://schemas.microsoft.com/office/drawing/2014/main" id="{82F867E4-0B55-5BCB-B78E-5D1F204C5B0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4144"/>
    </mc:Choice>
    <mc:Fallback xmlns="">
      <p:transition spd="slow" advTm="54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5AA69F"/>
        </a:solidFill>
        <a:effectLst/>
      </p:bgPr>
    </p:bg>
    <p:spTree>
      <p:nvGrpSpPr>
        <p:cNvPr id="1" name=""/>
        <p:cNvGrpSpPr/>
        <p:nvPr/>
      </p:nvGrpSpPr>
      <p:grpSpPr>
        <a:xfrm>
          <a:off x="0" y="0"/>
          <a:ext cx="0" cy="0"/>
          <a:chOff x="0" y="0"/>
          <a:chExt cx="0" cy="0"/>
        </a:xfrm>
      </p:grpSpPr>
      <p:grpSp>
        <p:nvGrpSpPr>
          <p:cNvPr id="2" name="Group 2"/>
          <p:cNvGrpSpPr/>
          <p:nvPr/>
        </p:nvGrpSpPr>
        <p:grpSpPr>
          <a:xfrm>
            <a:off x="848584" y="1348559"/>
            <a:ext cx="16721014" cy="1520970"/>
            <a:chOff x="0" y="0"/>
            <a:chExt cx="5455272" cy="496220"/>
          </a:xfrm>
        </p:grpSpPr>
        <p:sp>
          <p:nvSpPr>
            <p:cNvPr id="3" name="Freeform 3"/>
            <p:cNvSpPr/>
            <p:nvPr/>
          </p:nvSpPr>
          <p:spPr>
            <a:xfrm>
              <a:off x="0" y="0"/>
              <a:ext cx="5455272" cy="496220"/>
            </a:xfrm>
            <a:custGeom>
              <a:avLst/>
              <a:gdLst/>
              <a:ahLst/>
              <a:cxnLst/>
              <a:rect l="l" t="t" r="r" b="b"/>
              <a:pathLst>
                <a:path w="5455272" h="496220">
                  <a:moveTo>
                    <a:pt x="18983" y="0"/>
                  </a:moveTo>
                  <a:lnTo>
                    <a:pt x="5436289" y="0"/>
                  </a:lnTo>
                  <a:cubicBezTo>
                    <a:pt x="5441324" y="0"/>
                    <a:pt x="5446152" y="2000"/>
                    <a:pt x="5449712" y="5560"/>
                  </a:cubicBezTo>
                  <a:cubicBezTo>
                    <a:pt x="5453273" y="9120"/>
                    <a:pt x="5455272" y="13949"/>
                    <a:pt x="5455272" y="18983"/>
                  </a:cubicBezTo>
                  <a:lnTo>
                    <a:pt x="5455272" y="477237"/>
                  </a:lnTo>
                  <a:cubicBezTo>
                    <a:pt x="5455272" y="482272"/>
                    <a:pt x="5453273" y="487100"/>
                    <a:pt x="5449712" y="490660"/>
                  </a:cubicBezTo>
                  <a:cubicBezTo>
                    <a:pt x="5446152" y="494220"/>
                    <a:pt x="5441324" y="496220"/>
                    <a:pt x="5436289" y="496220"/>
                  </a:cubicBezTo>
                  <a:lnTo>
                    <a:pt x="18983" y="496220"/>
                  </a:lnTo>
                  <a:cubicBezTo>
                    <a:pt x="13949" y="496220"/>
                    <a:pt x="9120" y="494220"/>
                    <a:pt x="5560" y="490660"/>
                  </a:cubicBezTo>
                  <a:cubicBezTo>
                    <a:pt x="2000" y="487100"/>
                    <a:pt x="0" y="482272"/>
                    <a:pt x="0" y="477237"/>
                  </a:cubicBezTo>
                  <a:lnTo>
                    <a:pt x="0" y="18983"/>
                  </a:lnTo>
                  <a:cubicBezTo>
                    <a:pt x="0" y="13949"/>
                    <a:pt x="2000" y="9120"/>
                    <a:pt x="5560" y="5560"/>
                  </a:cubicBezTo>
                  <a:cubicBezTo>
                    <a:pt x="9120" y="2000"/>
                    <a:pt x="13949" y="0"/>
                    <a:pt x="18983" y="0"/>
                  </a:cubicBezTo>
                  <a:close/>
                </a:path>
              </a:pathLst>
            </a:custGeom>
            <a:solidFill>
              <a:srgbClr val="FFFFFF">
                <a:alpha val="75686"/>
              </a:srgbClr>
            </a:solidFill>
          </p:spPr>
          <p:txBody>
            <a:bodyPr/>
            <a:lstStyle/>
            <a:p>
              <a:endParaRPr lang="en-US"/>
            </a:p>
          </p:txBody>
        </p:sp>
        <p:sp>
          <p:nvSpPr>
            <p:cNvPr id="4" name="TextBox 4"/>
            <p:cNvSpPr txBox="1"/>
            <p:nvPr/>
          </p:nvSpPr>
          <p:spPr>
            <a:xfrm>
              <a:off x="0" y="-85725"/>
              <a:ext cx="5455272" cy="581945"/>
            </a:xfrm>
            <a:prstGeom prst="rect">
              <a:avLst/>
            </a:prstGeom>
          </p:spPr>
          <p:txBody>
            <a:bodyPr lIns="25631" tIns="25631" rIns="25631" bIns="25631" rtlCol="0" anchor="ctr"/>
            <a:lstStyle/>
            <a:p>
              <a:pPr algn="ctr">
                <a:lnSpc>
                  <a:spcPts val="3347"/>
                </a:lnSpc>
              </a:pPr>
              <a:endParaRPr/>
            </a:p>
          </p:txBody>
        </p:sp>
      </p:grpSp>
      <p:sp>
        <p:nvSpPr>
          <p:cNvPr id="6" name="AutoShape 6"/>
          <p:cNvSpPr/>
          <p:nvPr/>
        </p:nvSpPr>
        <p:spPr>
          <a:xfrm>
            <a:off x="0" y="0"/>
            <a:ext cx="18288000" cy="305974"/>
          </a:xfrm>
          <a:prstGeom prst="rect">
            <a:avLst/>
          </a:prstGeom>
          <a:solidFill>
            <a:srgbClr val="3A6D69"/>
          </a:solidFill>
        </p:spPr>
        <p:txBody>
          <a:bodyPr/>
          <a:lstStyle/>
          <a:p>
            <a:endParaRPr lang="en-US"/>
          </a:p>
        </p:txBody>
      </p:sp>
      <p:sp>
        <p:nvSpPr>
          <p:cNvPr id="7" name="AutoShape 7"/>
          <p:cNvSpPr/>
          <p:nvPr/>
        </p:nvSpPr>
        <p:spPr>
          <a:xfrm>
            <a:off x="1" y="305974"/>
            <a:ext cx="18288000" cy="436937"/>
          </a:xfrm>
          <a:prstGeom prst="rect">
            <a:avLst/>
          </a:prstGeom>
          <a:solidFill>
            <a:srgbClr val="FFFFFF">
              <a:alpha val="75686"/>
            </a:srgbClr>
          </a:solidFill>
        </p:spPr>
        <p:txBody>
          <a:bodyPr/>
          <a:lstStyle/>
          <a:p>
            <a:endParaRPr lang="en-US"/>
          </a:p>
        </p:txBody>
      </p:sp>
      <p:grpSp>
        <p:nvGrpSpPr>
          <p:cNvPr id="8" name="Group 8"/>
          <p:cNvGrpSpPr/>
          <p:nvPr/>
        </p:nvGrpSpPr>
        <p:grpSpPr>
          <a:xfrm>
            <a:off x="848584" y="3793454"/>
            <a:ext cx="3602289" cy="4922698"/>
            <a:chOff x="0" y="0"/>
            <a:chExt cx="1175256" cy="1425211"/>
          </a:xfrm>
        </p:grpSpPr>
        <p:sp>
          <p:nvSpPr>
            <p:cNvPr id="9" name="Freeform 9"/>
            <p:cNvSpPr/>
            <p:nvPr/>
          </p:nvSpPr>
          <p:spPr>
            <a:xfrm>
              <a:off x="0" y="0"/>
              <a:ext cx="1175256" cy="1425211"/>
            </a:xfrm>
            <a:custGeom>
              <a:avLst/>
              <a:gdLst/>
              <a:ahLst/>
              <a:cxnLst/>
              <a:rect l="l" t="t" r="r" b="b"/>
              <a:pathLst>
                <a:path w="1175256" h="1425211">
                  <a:moveTo>
                    <a:pt x="88116" y="0"/>
                  </a:moveTo>
                  <a:lnTo>
                    <a:pt x="1087140" y="0"/>
                  </a:lnTo>
                  <a:cubicBezTo>
                    <a:pt x="1110510" y="0"/>
                    <a:pt x="1132922" y="9284"/>
                    <a:pt x="1149447" y="25809"/>
                  </a:cubicBezTo>
                  <a:cubicBezTo>
                    <a:pt x="1165972" y="42333"/>
                    <a:pt x="1175256" y="64746"/>
                    <a:pt x="1175256" y="88116"/>
                  </a:cubicBezTo>
                  <a:lnTo>
                    <a:pt x="1175256" y="1337095"/>
                  </a:lnTo>
                  <a:cubicBezTo>
                    <a:pt x="1175256" y="1360465"/>
                    <a:pt x="1165972" y="1382877"/>
                    <a:pt x="1149447" y="1399402"/>
                  </a:cubicBezTo>
                  <a:cubicBezTo>
                    <a:pt x="1132922" y="1415927"/>
                    <a:pt x="1110510" y="1425211"/>
                    <a:pt x="1087140" y="1425211"/>
                  </a:cubicBezTo>
                  <a:lnTo>
                    <a:pt x="88116" y="1425211"/>
                  </a:lnTo>
                  <a:cubicBezTo>
                    <a:pt x="64746" y="1425211"/>
                    <a:pt x="42333" y="1415927"/>
                    <a:pt x="25809" y="1399402"/>
                  </a:cubicBezTo>
                  <a:cubicBezTo>
                    <a:pt x="9284" y="1382877"/>
                    <a:pt x="0" y="1360465"/>
                    <a:pt x="0" y="1337095"/>
                  </a:cubicBezTo>
                  <a:lnTo>
                    <a:pt x="0" y="88116"/>
                  </a:lnTo>
                  <a:cubicBezTo>
                    <a:pt x="0" y="64746"/>
                    <a:pt x="9284" y="42333"/>
                    <a:pt x="25809" y="25809"/>
                  </a:cubicBezTo>
                  <a:cubicBezTo>
                    <a:pt x="42333" y="9284"/>
                    <a:pt x="64746" y="0"/>
                    <a:pt x="88116" y="0"/>
                  </a:cubicBezTo>
                  <a:close/>
                </a:path>
              </a:pathLst>
            </a:custGeom>
            <a:solidFill>
              <a:srgbClr val="FFFFFF">
                <a:alpha val="75686"/>
              </a:srgbClr>
            </a:solidFill>
          </p:spPr>
          <p:txBody>
            <a:bodyPr/>
            <a:lstStyle/>
            <a:p>
              <a:endParaRPr lang="en-US"/>
            </a:p>
          </p:txBody>
        </p:sp>
        <p:sp>
          <p:nvSpPr>
            <p:cNvPr id="10" name="TextBox 10"/>
            <p:cNvSpPr txBox="1"/>
            <p:nvPr/>
          </p:nvSpPr>
          <p:spPr>
            <a:xfrm>
              <a:off x="0" y="-85725"/>
              <a:ext cx="1175256" cy="1510936"/>
            </a:xfrm>
            <a:prstGeom prst="rect">
              <a:avLst/>
            </a:prstGeom>
          </p:spPr>
          <p:txBody>
            <a:bodyPr lIns="25631" tIns="25631" rIns="25631" bIns="25631" rtlCol="0" anchor="ctr"/>
            <a:lstStyle/>
            <a:p>
              <a:pPr algn="ctr">
                <a:lnSpc>
                  <a:spcPts val="3347"/>
                </a:lnSpc>
              </a:pPr>
              <a:endParaRPr/>
            </a:p>
          </p:txBody>
        </p:sp>
      </p:grpSp>
      <p:grpSp>
        <p:nvGrpSpPr>
          <p:cNvPr id="11" name="Group 11"/>
          <p:cNvGrpSpPr/>
          <p:nvPr/>
        </p:nvGrpSpPr>
        <p:grpSpPr>
          <a:xfrm>
            <a:off x="13967309" y="3793454"/>
            <a:ext cx="3602289" cy="4922698"/>
            <a:chOff x="0" y="0"/>
            <a:chExt cx="1175256" cy="1425211"/>
          </a:xfrm>
        </p:grpSpPr>
        <p:sp>
          <p:nvSpPr>
            <p:cNvPr id="12" name="Freeform 12"/>
            <p:cNvSpPr/>
            <p:nvPr/>
          </p:nvSpPr>
          <p:spPr>
            <a:xfrm>
              <a:off x="0" y="0"/>
              <a:ext cx="1175256" cy="1425211"/>
            </a:xfrm>
            <a:custGeom>
              <a:avLst/>
              <a:gdLst/>
              <a:ahLst/>
              <a:cxnLst/>
              <a:rect l="l" t="t" r="r" b="b"/>
              <a:pathLst>
                <a:path w="1175256" h="1425211">
                  <a:moveTo>
                    <a:pt x="88116" y="0"/>
                  </a:moveTo>
                  <a:lnTo>
                    <a:pt x="1087140" y="0"/>
                  </a:lnTo>
                  <a:cubicBezTo>
                    <a:pt x="1110510" y="0"/>
                    <a:pt x="1132922" y="9284"/>
                    <a:pt x="1149447" y="25809"/>
                  </a:cubicBezTo>
                  <a:cubicBezTo>
                    <a:pt x="1165972" y="42333"/>
                    <a:pt x="1175256" y="64746"/>
                    <a:pt x="1175256" y="88116"/>
                  </a:cubicBezTo>
                  <a:lnTo>
                    <a:pt x="1175256" y="1337095"/>
                  </a:lnTo>
                  <a:cubicBezTo>
                    <a:pt x="1175256" y="1360465"/>
                    <a:pt x="1165972" y="1382877"/>
                    <a:pt x="1149447" y="1399402"/>
                  </a:cubicBezTo>
                  <a:cubicBezTo>
                    <a:pt x="1132922" y="1415927"/>
                    <a:pt x="1110510" y="1425211"/>
                    <a:pt x="1087140" y="1425211"/>
                  </a:cubicBezTo>
                  <a:lnTo>
                    <a:pt x="88116" y="1425211"/>
                  </a:lnTo>
                  <a:cubicBezTo>
                    <a:pt x="64746" y="1425211"/>
                    <a:pt x="42333" y="1415927"/>
                    <a:pt x="25809" y="1399402"/>
                  </a:cubicBezTo>
                  <a:cubicBezTo>
                    <a:pt x="9284" y="1382877"/>
                    <a:pt x="0" y="1360465"/>
                    <a:pt x="0" y="1337095"/>
                  </a:cubicBezTo>
                  <a:lnTo>
                    <a:pt x="0" y="88116"/>
                  </a:lnTo>
                  <a:cubicBezTo>
                    <a:pt x="0" y="64746"/>
                    <a:pt x="9284" y="42333"/>
                    <a:pt x="25809" y="25809"/>
                  </a:cubicBezTo>
                  <a:cubicBezTo>
                    <a:pt x="42333" y="9284"/>
                    <a:pt x="64746" y="0"/>
                    <a:pt x="88116" y="0"/>
                  </a:cubicBezTo>
                  <a:close/>
                </a:path>
              </a:pathLst>
            </a:custGeom>
            <a:solidFill>
              <a:srgbClr val="FFFFFF">
                <a:alpha val="75686"/>
              </a:srgbClr>
            </a:solidFill>
          </p:spPr>
          <p:txBody>
            <a:bodyPr/>
            <a:lstStyle/>
            <a:p>
              <a:endParaRPr lang="en-US"/>
            </a:p>
          </p:txBody>
        </p:sp>
        <p:sp>
          <p:nvSpPr>
            <p:cNvPr id="13" name="TextBox 13"/>
            <p:cNvSpPr txBox="1"/>
            <p:nvPr/>
          </p:nvSpPr>
          <p:spPr>
            <a:xfrm>
              <a:off x="0" y="-85725"/>
              <a:ext cx="1175256" cy="1510936"/>
            </a:xfrm>
            <a:prstGeom prst="rect">
              <a:avLst/>
            </a:prstGeom>
          </p:spPr>
          <p:txBody>
            <a:bodyPr lIns="25631" tIns="25631" rIns="25631" bIns="25631" rtlCol="0" anchor="ctr"/>
            <a:lstStyle/>
            <a:p>
              <a:pPr algn="ctr">
                <a:lnSpc>
                  <a:spcPts val="3347"/>
                </a:lnSpc>
              </a:pPr>
              <a:endParaRPr/>
            </a:p>
          </p:txBody>
        </p:sp>
      </p:grpSp>
      <p:grpSp>
        <p:nvGrpSpPr>
          <p:cNvPr id="14" name="Group 14"/>
          <p:cNvGrpSpPr/>
          <p:nvPr/>
        </p:nvGrpSpPr>
        <p:grpSpPr>
          <a:xfrm>
            <a:off x="5219681" y="3793454"/>
            <a:ext cx="3602289" cy="4922698"/>
            <a:chOff x="0" y="0"/>
            <a:chExt cx="1175256" cy="1425211"/>
          </a:xfrm>
        </p:grpSpPr>
        <p:sp>
          <p:nvSpPr>
            <p:cNvPr id="15" name="Freeform 15"/>
            <p:cNvSpPr/>
            <p:nvPr/>
          </p:nvSpPr>
          <p:spPr>
            <a:xfrm>
              <a:off x="0" y="0"/>
              <a:ext cx="1175256" cy="1425211"/>
            </a:xfrm>
            <a:custGeom>
              <a:avLst/>
              <a:gdLst/>
              <a:ahLst/>
              <a:cxnLst/>
              <a:rect l="l" t="t" r="r" b="b"/>
              <a:pathLst>
                <a:path w="1175256" h="1425211">
                  <a:moveTo>
                    <a:pt x="88116" y="0"/>
                  </a:moveTo>
                  <a:lnTo>
                    <a:pt x="1087140" y="0"/>
                  </a:lnTo>
                  <a:cubicBezTo>
                    <a:pt x="1110510" y="0"/>
                    <a:pt x="1132922" y="9284"/>
                    <a:pt x="1149447" y="25809"/>
                  </a:cubicBezTo>
                  <a:cubicBezTo>
                    <a:pt x="1165972" y="42333"/>
                    <a:pt x="1175256" y="64746"/>
                    <a:pt x="1175256" y="88116"/>
                  </a:cubicBezTo>
                  <a:lnTo>
                    <a:pt x="1175256" y="1337095"/>
                  </a:lnTo>
                  <a:cubicBezTo>
                    <a:pt x="1175256" y="1360465"/>
                    <a:pt x="1165972" y="1382877"/>
                    <a:pt x="1149447" y="1399402"/>
                  </a:cubicBezTo>
                  <a:cubicBezTo>
                    <a:pt x="1132922" y="1415927"/>
                    <a:pt x="1110510" y="1425211"/>
                    <a:pt x="1087140" y="1425211"/>
                  </a:cubicBezTo>
                  <a:lnTo>
                    <a:pt x="88116" y="1425211"/>
                  </a:lnTo>
                  <a:cubicBezTo>
                    <a:pt x="64746" y="1425211"/>
                    <a:pt x="42333" y="1415927"/>
                    <a:pt x="25809" y="1399402"/>
                  </a:cubicBezTo>
                  <a:cubicBezTo>
                    <a:pt x="9284" y="1382877"/>
                    <a:pt x="0" y="1360465"/>
                    <a:pt x="0" y="1337095"/>
                  </a:cubicBezTo>
                  <a:lnTo>
                    <a:pt x="0" y="88116"/>
                  </a:lnTo>
                  <a:cubicBezTo>
                    <a:pt x="0" y="64746"/>
                    <a:pt x="9284" y="42333"/>
                    <a:pt x="25809" y="25809"/>
                  </a:cubicBezTo>
                  <a:cubicBezTo>
                    <a:pt x="42333" y="9284"/>
                    <a:pt x="64746" y="0"/>
                    <a:pt x="88116" y="0"/>
                  </a:cubicBezTo>
                  <a:close/>
                </a:path>
              </a:pathLst>
            </a:custGeom>
            <a:solidFill>
              <a:srgbClr val="FFFFFF">
                <a:alpha val="75686"/>
              </a:srgbClr>
            </a:solidFill>
          </p:spPr>
          <p:txBody>
            <a:bodyPr/>
            <a:lstStyle/>
            <a:p>
              <a:endParaRPr lang="en-US"/>
            </a:p>
          </p:txBody>
        </p:sp>
        <p:sp>
          <p:nvSpPr>
            <p:cNvPr id="16" name="TextBox 16"/>
            <p:cNvSpPr txBox="1"/>
            <p:nvPr/>
          </p:nvSpPr>
          <p:spPr>
            <a:xfrm>
              <a:off x="0" y="-85725"/>
              <a:ext cx="1175256" cy="1510936"/>
            </a:xfrm>
            <a:prstGeom prst="rect">
              <a:avLst/>
            </a:prstGeom>
          </p:spPr>
          <p:txBody>
            <a:bodyPr lIns="25631" tIns="25631" rIns="25631" bIns="25631" rtlCol="0" anchor="ctr"/>
            <a:lstStyle/>
            <a:p>
              <a:pPr algn="ctr">
                <a:lnSpc>
                  <a:spcPts val="3347"/>
                </a:lnSpc>
              </a:pPr>
              <a:endParaRPr/>
            </a:p>
          </p:txBody>
        </p:sp>
      </p:grpSp>
      <p:grpSp>
        <p:nvGrpSpPr>
          <p:cNvPr id="17" name="Group 17"/>
          <p:cNvGrpSpPr/>
          <p:nvPr/>
        </p:nvGrpSpPr>
        <p:grpSpPr>
          <a:xfrm>
            <a:off x="9593495" y="3793454"/>
            <a:ext cx="3602289" cy="4922698"/>
            <a:chOff x="0" y="0"/>
            <a:chExt cx="1175256" cy="1425211"/>
          </a:xfrm>
        </p:grpSpPr>
        <p:sp>
          <p:nvSpPr>
            <p:cNvPr id="18" name="Freeform 18"/>
            <p:cNvSpPr/>
            <p:nvPr/>
          </p:nvSpPr>
          <p:spPr>
            <a:xfrm>
              <a:off x="0" y="0"/>
              <a:ext cx="1175256" cy="1425211"/>
            </a:xfrm>
            <a:custGeom>
              <a:avLst/>
              <a:gdLst/>
              <a:ahLst/>
              <a:cxnLst/>
              <a:rect l="l" t="t" r="r" b="b"/>
              <a:pathLst>
                <a:path w="1175256" h="1425211">
                  <a:moveTo>
                    <a:pt x="88116" y="0"/>
                  </a:moveTo>
                  <a:lnTo>
                    <a:pt x="1087140" y="0"/>
                  </a:lnTo>
                  <a:cubicBezTo>
                    <a:pt x="1110510" y="0"/>
                    <a:pt x="1132922" y="9284"/>
                    <a:pt x="1149447" y="25809"/>
                  </a:cubicBezTo>
                  <a:cubicBezTo>
                    <a:pt x="1165972" y="42333"/>
                    <a:pt x="1175256" y="64746"/>
                    <a:pt x="1175256" y="88116"/>
                  </a:cubicBezTo>
                  <a:lnTo>
                    <a:pt x="1175256" y="1337095"/>
                  </a:lnTo>
                  <a:cubicBezTo>
                    <a:pt x="1175256" y="1360465"/>
                    <a:pt x="1165972" y="1382877"/>
                    <a:pt x="1149447" y="1399402"/>
                  </a:cubicBezTo>
                  <a:cubicBezTo>
                    <a:pt x="1132922" y="1415927"/>
                    <a:pt x="1110510" y="1425211"/>
                    <a:pt x="1087140" y="1425211"/>
                  </a:cubicBezTo>
                  <a:lnTo>
                    <a:pt x="88116" y="1425211"/>
                  </a:lnTo>
                  <a:cubicBezTo>
                    <a:pt x="64746" y="1425211"/>
                    <a:pt x="42333" y="1415927"/>
                    <a:pt x="25809" y="1399402"/>
                  </a:cubicBezTo>
                  <a:cubicBezTo>
                    <a:pt x="9284" y="1382877"/>
                    <a:pt x="0" y="1360465"/>
                    <a:pt x="0" y="1337095"/>
                  </a:cubicBezTo>
                  <a:lnTo>
                    <a:pt x="0" y="88116"/>
                  </a:lnTo>
                  <a:cubicBezTo>
                    <a:pt x="0" y="64746"/>
                    <a:pt x="9284" y="42333"/>
                    <a:pt x="25809" y="25809"/>
                  </a:cubicBezTo>
                  <a:cubicBezTo>
                    <a:pt x="42333" y="9284"/>
                    <a:pt x="64746" y="0"/>
                    <a:pt x="88116" y="0"/>
                  </a:cubicBezTo>
                  <a:close/>
                </a:path>
              </a:pathLst>
            </a:custGeom>
            <a:solidFill>
              <a:srgbClr val="FFFFFF">
                <a:alpha val="75686"/>
              </a:srgbClr>
            </a:solidFill>
          </p:spPr>
          <p:txBody>
            <a:bodyPr/>
            <a:lstStyle/>
            <a:p>
              <a:endParaRPr lang="en-US"/>
            </a:p>
          </p:txBody>
        </p:sp>
        <p:sp>
          <p:nvSpPr>
            <p:cNvPr id="19" name="TextBox 19"/>
            <p:cNvSpPr txBox="1"/>
            <p:nvPr/>
          </p:nvSpPr>
          <p:spPr>
            <a:xfrm>
              <a:off x="0" y="-85725"/>
              <a:ext cx="1175256" cy="1510936"/>
            </a:xfrm>
            <a:prstGeom prst="rect">
              <a:avLst/>
            </a:prstGeom>
          </p:spPr>
          <p:txBody>
            <a:bodyPr lIns="25631" tIns="25631" rIns="25631" bIns="25631" rtlCol="0" anchor="ctr"/>
            <a:lstStyle/>
            <a:p>
              <a:pPr algn="ctr">
                <a:lnSpc>
                  <a:spcPts val="3347"/>
                </a:lnSpc>
              </a:pPr>
              <a:endParaRPr/>
            </a:p>
          </p:txBody>
        </p:sp>
      </p:grpSp>
      <p:sp>
        <p:nvSpPr>
          <p:cNvPr id="20" name="Freeform 20"/>
          <p:cNvSpPr/>
          <p:nvPr/>
        </p:nvSpPr>
        <p:spPr>
          <a:xfrm>
            <a:off x="5793768" y="4486742"/>
            <a:ext cx="2459551" cy="2459551"/>
          </a:xfrm>
          <a:custGeom>
            <a:avLst/>
            <a:gdLst/>
            <a:ahLst/>
            <a:cxnLst/>
            <a:rect l="l" t="t" r="r" b="b"/>
            <a:pathLst>
              <a:path w="2459551" h="2459551">
                <a:moveTo>
                  <a:pt x="0" y="0"/>
                </a:moveTo>
                <a:lnTo>
                  <a:pt x="2459551" y="0"/>
                </a:lnTo>
                <a:lnTo>
                  <a:pt x="2459551" y="2459551"/>
                </a:lnTo>
                <a:lnTo>
                  <a:pt x="0" y="2459551"/>
                </a:lnTo>
                <a:lnTo>
                  <a:pt x="0" y="0"/>
                </a:lnTo>
                <a:close/>
              </a:path>
            </a:pathLst>
          </a:custGeom>
          <a:blipFill>
            <a:blip r:embed="rId5"/>
            <a:stretch>
              <a:fillRect/>
            </a:stretch>
          </a:blipFill>
        </p:spPr>
        <p:txBody>
          <a:bodyPr/>
          <a:lstStyle/>
          <a:p>
            <a:endParaRPr lang="en-US"/>
          </a:p>
        </p:txBody>
      </p:sp>
      <p:sp>
        <p:nvSpPr>
          <p:cNvPr id="21" name="Freeform 21"/>
          <p:cNvSpPr/>
          <p:nvPr/>
        </p:nvSpPr>
        <p:spPr>
          <a:xfrm>
            <a:off x="1534055" y="4459504"/>
            <a:ext cx="1954400" cy="2577746"/>
          </a:xfrm>
          <a:custGeom>
            <a:avLst/>
            <a:gdLst/>
            <a:ahLst/>
            <a:cxnLst/>
            <a:rect l="l" t="t" r="r" b="b"/>
            <a:pathLst>
              <a:path w="1954400" h="2577746">
                <a:moveTo>
                  <a:pt x="0" y="0"/>
                </a:moveTo>
                <a:lnTo>
                  <a:pt x="1954400" y="0"/>
                </a:lnTo>
                <a:lnTo>
                  <a:pt x="1954400" y="2577746"/>
                </a:lnTo>
                <a:lnTo>
                  <a:pt x="0" y="257774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2" name="Freeform 22"/>
          <p:cNvSpPr/>
          <p:nvPr/>
        </p:nvSpPr>
        <p:spPr>
          <a:xfrm>
            <a:off x="14403962" y="4352025"/>
            <a:ext cx="2728984" cy="2728984"/>
          </a:xfrm>
          <a:custGeom>
            <a:avLst/>
            <a:gdLst/>
            <a:ahLst/>
            <a:cxnLst/>
            <a:rect l="l" t="t" r="r" b="b"/>
            <a:pathLst>
              <a:path w="2728984" h="2728984">
                <a:moveTo>
                  <a:pt x="0" y="0"/>
                </a:moveTo>
                <a:lnTo>
                  <a:pt x="2728984" y="0"/>
                </a:lnTo>
                <a:lnTo>
                  <a:pt x="2728984" y="2728984"/>
                </a:lnTo>
                <a:lnTo>
                  <a:pt x="0" y="2728984"/>
                </a:lnTo>
                <a:lnTo>
                  <a:pt x="0" y="0"/>
                </a:lnTo>
                <a:close/>
              </a:path>
            </a:pathLst>
          </a:custGeom>
          <a:blipFill>
            <a:blip r:embed="rId8"/>
            <a:stretch>
              <a:fillRect/>
            </a:stretch>
          </a:blipFill>
        </p:spPr>
        <p:txBody>
          <a:bodyPr/>
          <a:lstStyle/>
          <a:p>
            <a:endParaRPr lang="en-US"/>
          </a:p>
        </p:txBody>
      </p:sp>
      <p:sp>
        <p:nvSpPr>
          <p:cNvPr id="23" name="Freeform 23"/>
          <p:cNvSpPr/>
          <p:nvPr/>
        </p:nvSpPr>
        <p:spPr>
          <a:xfrm>
            <a:off x="10084994" y="4623328"/>
            <a:ext cx="2757551" cy="2461741"/>
          </a:xfrm>
          <a:custGeom>
            <a:avLst/>
            <a:gdLst/>
            <a:ahLst/>
            <a:cxnLst/>
            <a:rect l="l" t="t" r="r" b="b"/>
            <a:pathLst>
              <a:path w="2757551" h="2461741">
                <a:moveTo>
                  <a:pt x="0" y="0"/>
                </a:moveTo>
                <a:lnTo>
                  <a:pt x="2757551" y="0"/>
                </a:lnTo>
                <a:lnTo>
                  <a:pt x="2757551" y="2461741"/>
                </a:lnTo>
                <a:lnTo>
                  <a:pt x="0" y="2461741"/>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24" name="TextBox 24"/>
          <p:cNvSpPr txBox="1"/>
          <p:nvPr/>
        </p:nvSpPr>
        <p:spPr>
          <a:xfrm>
            <a:off x="1282743" y="1570848"/>
            <a:ext cx="15850203" cy="1066784"/>
          </a:xfrm>
          <a:prstGeom prst="rect">
            <a:avLst/>
          </a:prstGeom>
        </p:spPr>
        <p:txBody>
          <a:bodyPr lIns="0" tIns="0" rIns="0" bIns="0" rtlCol="0" anchor="t">
            <a:spAutoFit/>
          </a:bodyPr>
          <a:lstStyle/>
          <a:p>
            <a:pPr marL="0" lvl="0" indent="0" algn="ctr">
              <a:lnSpc>
                <a:spcPts val="8360"/>
              </a:lnSpc>
              <a:spcBef>
                <a:spcPct val="0"/>
              </a:spcBef>
            </a:pPr>
            <a:r>
              <a:rPr lang="en-US" sz="6966" b="1">
                <a:solidFill>
                  <a:srgbClr val="3A6D69"/>
                </a:solidFill>
                <a:latin typeface="Josefin Sans Bold"/>
                <a:ea typeface="Josefin Sans Bold"/>
                <a:cs typeface="Josefin Sans Bold"/>
                <a:sym typeface="Josefin Sans Bold"/>
              </a:rPr>
              <a:t>WHY IT MATTERS</a:t>
            </a:r>
          </a:p>
        </p:txBody>
      </p:sp>
      <p:sp>
        <p:nvSpPr>
          <p:cNvPr id="25" name="TextBox 25"/>
          <p:cNvSpPr txBox="1"/>
          <p:nvPr/>
        </p:nvSpPr>
        <p:spPr>
          <a:xfrm>
            <a:off x="986845" y="7254059"/>
            <a:ext cx="3464029" cy="1073682"/>
          </a:xfrm>
          <a:prstGeom prst="rect">
            <a:avLst/>
          </a:prstGeom>
        </p:spPr>
        <p:txBody>
          <a:bodyPr lIns="0" tIns="0" rIns="0" bIns="0" rtlCol="0" anchor="t">
            <a:spAutoFit/>
          </a:bodyPr>
          <a:lstStyle/>
          <a:p>
            <a:pPr algn="l">
              <a:lnSpc>
                <a:spcPts val="4342"/>
              </a:lnSpc>
            </a:pPr>
            <a:r>
              <a:rPr lang="en-US" sz="3101">
                <a:solidFill>
                  <a:srgbClr val="A44A7E"/>
                </a:solidFill>
                <a:latin typeface="Josefin Sans"/>
                <a:ea typeface="Josefin Sans"/>
                <a:cs typeface="Josefin Sans"/>
                <a:sym typeface="Josefin Sans"/>
              </a:rPr>
              <a:t>Hypothesis testing</a:t>
            </a:r>
          </a:p>
          <a:p>
            <a:pPr algn="l">
              <a:lnSpc>
                <a:spcPts val="4342"/>
              </a:lnSpc>
            </a:pPr>
            <a:endParaRPr lang="en-US" sz="3101">
              <a:solidFill>
                <a:srgbClr val="A44A7E"/>
              </a:solidFill>
              <a:latin typeface="Josefin Sans"/>
              <a:ea typeface="Josefin Sans"/>
              <a:cs typeface="Josefin Sans"/>
              <a:sym typeface="Josefin Sans"/>
            </a:endParaRPr>
          </a:p>
        </p:txBody>
      </p:sp>
      <p:sp>
        <p:nvSpPr>
          <p:cNvPr id="26" name="TextBox 26"/>
          <p:cNvSpPr txBox="1"/>
          <p:nvPr/>
        </p:nvSpPr>
        <p:spPr>
          <a:xfrm>
            <a:off x="5291529" y="7023859"/>
            <a:ext cx="3464029" cy="976527"/>
          </a:xfrm>
          <a:prstGeom prst="rect">
            <a:avLst/>
          </a:prstGeom>
        </p:spPr>
        <p:txBody>
          <a:bodyPr lIns="0" tIns="0" rIns="0" bIns="0" rtlCol="0" anchor="t">
            <a:spAutoFit/>
          </a:bodyPr>
          <a:lstStyle/>
          <a:p>
            <a:pPr algn="ctr">
              <a:lnSpc>
                <a:spcPts val="3922"/>
              </a:lnSpc>
            </a:pPr>
            <a:r>
              <a:rPr lang="en-US" sz="2801">
                <a:solidFill>
                  <a:srgbClr val="A44A7E"/>
                </a:solidFill>
                <a:latin typeface="Josefin Sans"/>
                <a:ea typeface="Josefin Sans"/>
                <a:cs typeface="Josefin Sans"/>
                <a:sym typeface="Josefin Sans"/>
              </a:rPr>
              <a:t>Interpreting standardized scores</a:t>
            </a:r>
          </a:p>
        </p:txBody>
      </p:sp>
      <p:sp>
        <p:nvSpPr>
          <p:cNvPr id="27" name="TextBox 27"/>
          <p:cNvSpPr txBox="1"/>
          <p:nvPr/>
        </p:nvSpPr>
        <p:spPr>
          <a:xfrm>
            <a:off x="9662625" y="7293447"/>
            <a:ext cx="3464029" cy="530790"/>
          </a:xfrm>
          <a:prstGeom prst="rect">
            <a:avLst/>
          </a:prstGeom>
        </p:spPr>
        <p:txBody>
          <a:bodyPr lIns="0" tIns="0" rIns="0" bIns="0" rtlCol="0" anchor="t">
            <a:spAutoFit/>
          </a:bodyPr>
          <a:lstStyle/>
          <a:p>
            <a:pPr algn="ctr">
              <a:lnSpc>
                <a:spcPts val="4342"/>
              </a:lnSpc>
            </a:pPr>
            <a:r>
              <a:rPr lang="en-US" sz="3101">
                <a:solidFill>
                  <a:srgbClr val="A44A7E"/>
                </a:solidFill>
                <a:latin typeface="Josefin Sans"/>
                <a:ea typeface="Josefin Sans"/>
                <a:cs typeface="Josefin Sans"/>
                <a:sym typeface="Josefin Sans"/>
              </a:rPr>
              <a:t>Healthcare</a:t>
            </a:r>
          </a:p>
        </p:txBody>
      </p:sp>
      <p:sp>
        <p:nvSpPr>
          <p:cNvPr id="28" name="TextBox 28"/>
          <p:cNvSpPr txBox="1"/>
          <p:nvPr/>
        </p:nvSpPr>
        <p:spPr>
          <a:xfrm>
            <a:off x="14129234" y="7293447"/>
            <a:ext cx="3464029" cy="530790"/>
          </a:xfrm>
          <a:prstGeom prst="rect">
            <a:avLst/>
          </a:prstGeom>
        </p:spPr>
        <p:txBody>
          <a:bodyPr lIns="0" tIns="0" rIns="0" bIns="0" rtlCol="0" anchor="t">
            <a:spAutoFit/>
          </a:bodyPr>
          <a:lstStyle/>
          <a:p>
            <a:pPr algn="l">
              <a:lnSpc>
                <a:spcPts val="4342"/>
              </a:lnSpc>
            </a:pPr>
            <a:r>
              <a:rPr lang="en-US" sz="3101">
                <a:solidFill>
                  <a:srgbClr val="A44A7E"/>
                </a:solidFill>
                <a:latin typeface="Josefin Sans"/>
                <a:ea typeface="Josefin Sans"/>
                <a:cs typeface="Josefin Sans"/>
                <a:sym typeface="Josefin Sans"/>
              </a:rPr>
              <a:t>Detecting outliers</a:t>
            </a:r>
          </a:p>
        </p:txBody>
      </p:sp>
      <p:pic>
        <p:nvPicPr>
          <p:cNvPr id="37" name="Audio 36">
            <a:extLst>
              <a:ext uri="{FF2B5EF4-FFF2-40B4-BE49-F238E27FC236}">
                <a16:creationId xmlns:a16="http://schemas.microsoft.com/office/drawing/2014/main" id="{C8DD0CBF-2D1A-F4B1-A257-269424338E3F}"/>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2176"/>
    </mc:Choice>
    <mc:Fallback xmlns="">
      <p:transition spd="slow" advTm="32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9050" y="-548802"/>
            <a:ext cx="18249900" cy="12016902"/>
          </a:xfrm>
          <a:prstGeom prst="rect">
            <a:avLst/>
          </a:prstGeom>
          <a:solidFill>
            <a:srgbClr val="DD595F"/>
          </a:solidFill>
        </p:spPr>
        <p:txBody>
          <a:bodyPr/>
          <a:lstStyle/>
          <a:p>
            <a:endParaRPr lang="en-US"/>
          </a:p>
        </p:txBody>
      </p:sp>
      <p:grpSp>
        <p:nvGrpSpPr>
          <p:cNvPr id="3" name="Group 3"/>
          <p:cNvGrpSpPr/>
          <p:nvPr/>
        </p:nvGrpSpPr>
        <p:grpSpPr>
          <a:xfrm>
            <a:off x="579798" y="1273478"/>
            <a:ext cx="17107325" cy="2337794"/>
            <a:chOff x="0" y="0"/>
            <a:chExt cx="4311425" cy="852810"/>
          </a:xfrm>
        </p:grpSpPr>
        <p:sp>
          <p:nvSpPr>
            <p:cNvPr id="4" name="Freeform 4"/>
            <p:cNvSpPr/>
            <p:nvPr/>
          </p:nvSpPr>
          <p:spPr>
            <a:xfrm>
              <a:off x="0" y="0"/>
              <a:ext cx="4311425" cy="852810"/>
            </a:xfrm>
            <a:custGeom>
              <a:avLst/>
              <a:gdLst/>
              <a:ahLst/>
              <a:cxnLst/>
              <a:rect l="l" t="t" r="r" b="b"/>
              <a:pathLst>
                <a:path w="4311425" h="852810">
                  <a:moveTo>
                    <a:pt x="24020" y="0"/>
                  </a:moveTo>
                  <a:lnTo>
                    <a:pt x="4287406" y="0"/>
                  </a:lnTo>
                  <a:cubicBezTo>
                    <a:pt x="4300671" y="0"/>
                    <a:pt x="4311425" y="10754"/>
                    <a:pt x="4311425" y="24020"/>
                  </a:cubicBezTo>
                  <a:lnTo>
                    <a:pt x="4311425" y="828791"/>
                  </a:lnTo>
                  <a:cubicBezTo>
                    <a:pt x="4311425" y="842056"/>
                    <a:pt x="4300671" y="852810"/>
                    <a:pt x="4287406" y="852810"/>
                  </a:cubicBezTo>
                  <a:lnTo>
                    <a:pt x="24020" y="852810"/>
                  </a:lnTo>
                  <a:cubicBezTo>
                    <a:pt x="10754" y="852810"/>
                    <a:pt x="0" y="842056"/>
                    <a:pt x="0" y="828791"/>
                  </a:cubicBezTo>
                  <a:lnTo>
                    <a:pt x="0" y="24020"/>
                  </a:lnTo>
                  <a:cubicBezTo>
                    <a:pt x="0" y="10754"/>
                    <a:pt x="10754" y="0"/>
                    <a:pt x="24020" y="0"/>
                  </a:cubicBezTo>
                  <a:close/>
                </a:path>
              </a:pathLst>
            </a:custGeom>
            <a:solidFill>
              <a:srgbClr val="FFFFFF">
                <a:alpha val="75686"/>
              </a:srgbClr>
            </a:solidFill>
          </p:spPr>
          <p:txBody>
            <a:bodyPr/>
            <a:lstStyle/>
            <a:p>
              <a:endParaRPr lang="en-US"/>
            </a:p>
          </p:txBody>
        </p:sp>
        <p:sp>
          <p:nvSpPr>
            <p:cNvPr id="5" name="TextBox 5"/>
            <p:cNvSpPr txBox="1"/>
            <p:nvPr/>
          </p:nvSpPr>
          <p:spPr>
            <a:xfrm>
              <a:off x="0" y="-85725"/>
              <a:ext cx="4311425" cy="938535"/>
            </a:xfrm>
            <a:prstGeom prst="rect">
              <a:avLst/>
            </a:prstGeom>
          </p:spPr>
          <p:txBody>
            <a:bodyPr lIns="25631" tIns="25631" rIns="25631" bIns="25631" rtlCol="0" anchor="ctr"/>
            <a:lstStyle/>
            <a:p>
              <a:pPr algn="ctr">
                <a:lnSpc>
                  <a:spcPts val="3347"/>
                </a:lnSpc>
              </a:pPr>
              <a:endParaRPr/>
            </a:p>
          </p:txBody>
        </p:sp>
      </p:grpSp>
      <p:sp>
        <p:nvSpPr>
          <p:cNvPr id="6" name="AutoShape 6"/>
          <p:cNvSpPr/>
          <p:nvPr/>
        </p:nvSpPr>
        <p:spPr>
          <a:xfrm>
            <a:off x="0" y="-548802"/>
            <a:ext cx="18268950" cy="833660"/>
          </a:xfrm>
          <a:prstGeom prst="rect">
            <a:avLst/>
          </a:prstGeom>
          <a:solidFill>
            <a:srgbClr val="C84E54"/>
          </a:solidFill>
        </p:spPr>
        <p:txBody>
          <a:bodyPr/>
          <a:lstStyle/>
          <a:p>
            <a:endParaRPr lang="en-US"/>
          </a:p>
        </p:txBody>
      </p:sp>
      <p:sp>
        <p:nvSpPr>
          <p:cNvPr id="7" name="AutoShape 7"/>
          <p:cNvSpPr/>
          <p:nvPr/>
        </p:nvSpPr>
        <p:spPr>
          <a:xfrm>
            <a:off x="0" y="324510"/>
            <a:ext cx="18249900" cy="366748"/>
          </a:xfrm>
          <a:prstGeom prst="rect">
            <a:avLst/>
          </a:prstGeom>
          <a:solidFill>
            <a:srgbClr val="FFFFFF">
              <a:alpha val="75686"/>
            </a:srgbClr>
          </a:solidFill>
        </p:spPr>
        <p:txBody>
          <a:bodyPr/>
          <a:lstStyle/>
          <a:p>
            <a:endParaRPr lang="en-US"/>
          </a:p>
        </p:txBody>
      </p:sp>
      <p:sp>
        <p:nvSpPr>
          <p:cNvPr id="10" name="TextBox 10"/>
          <p:cNvSpPr txBox="1"/>
          <p:nvPr/>
        </p:nvSpPr>
        <p:spPr>
          <a:xfrm>
            <a:off x="600876" y="2024758"/>
            <a:ext cx="14867724" cy="1057982"/>
          </a:xfrm>
          <a:prstGeom prst="rect">
            <a:avLst/>
          </a:prstGeom>
        </p:spPr>
        <p:txBody>
          <a:bodyPr wrap="square" lIns="0" tIns="0" rIns="0" bIns="0" rtlCol="0" anchor="t">
            <a:spAutoFit/>
          </a:bodyPr>
          <a:lstStyle/>
          <a:p>
            <a:pPr marL="0" lvl="0" indent="0" algn="ctr">
              <a:lnSpc>
                <a:spcPts val="8582"/>
              </a:lnSpc>
              <a:spcBef>
                <a:spcPct val="0"/>
              </a:spcBef>
            </a:pPr>
            <a:r>
              <a:rPr lang="en-US" sz="6000" b="1">
                <a:solidFill>
                  <a:srgbClr val="C84E54"/>
                </a:solidFill>
                <a:latin typeface="Josefin Sans Bold"/>
                <a:ea typeface="Josefin Sans Bold"/>
                <a:cs typeface="Josefin Sans Bold"/>
                <a:sym typeface="Josefin Sans Bold"/>
              </a:rPr>
              <a:t>BEFORE YOU ASSUME IT’S NORMAL…</a:t>
            </a:r>
            <a:endParaRPr lang="en-US" sz="6000" b="1" u="none">
              <a:solidFill>
                <a:srgbClr val="C84E54"/>
              </a:solidFill>
              <a:latin typeface="Josefin Sans Bold"/>
              <a:ea typeface="Josefin Sans Bold"/>
              <a:cs typeface="Josefin Sans Bold"/>
              <a:sym typeface="Josefin Sans Bold"/>
            </a:endParaRPr>
          </a:p>
        </p:txBody>
      </p:sp>
      <p:sp>
        <p:nvSpPr>
          <p:cNvPr id="11" name="TextBox 11"/>
          <p:cNvSpPr txBox="1"/>
          <p:nvPr/>
        </p:nvSpPr>
        <p:spPr>
          <a:xfrm>
            <a:off x="600876" y="4314602"/>
            <a:ext cx="15732026" cy="5413598"/>
          </a:xfrm>
          <a:prstGeom prst="rect">
            <a:avLst/>
          </a:prstGeom>
        </p:spPr>
        <p:txBody>
          <a:bodyPr wrap="square" lIns="0" tIns="0" rIns="0" bIns="0" rtlCol="0" anchor="t">
            <a:spAutoFit/>
          </a:bodyPr>
          <a:lstStyle/>
          <a:p>
            <a:pPr marL="571500" indent="-571500" algn="l">
              <a:lnSpc>
                <a:spcPts val="5319"/>
              </a:lnSpc>
              <a:buFont typeface="Arial" panose="020B0604020202020204" pitchFamily="34" charset="0"/>
              <a:buChar char="•"/>
            </a:pPr>
            <a:r>
              <a:rPr lang="en-US" sz="3799">
                <a:solidFill>
                  <a:srgbClr val="FFFFFF"/>
                </a:solidFill>
                <a:latin typeface="Josefin Sans"/>
                <a:ea typeface="Josefin Sans"/>
                <a:cs typeface="Josefin Sans"/>
                <a:sym typeface="Josefin Sans"/>
              </a:rPr>
              <a:t>Not all bell-shaped curves are truly normal</a:t>
            </a:r>
          </a:p>
          <a:p>
            <a:pPr marL="571500" indent="-571500" algn="l">
              <a:lnSpc>
                <a:spcPts val="5319"/>
              </a:lnSpc>
              <a:buFont typeface="Arial" panose="020B0604020202020204" pitchFamily="34" charset="0"/>
              <a:buChar char="•"/>
            </a:pPr>
            <a:endParaRPr lang="en-US" sz="3799">
              <a:solidFill>
                <a:srgbClr val="FFFFFF"/>
              </a:solidFill>
              <a:latin typeface="Josefin Sans"/>
              <a:ea typeface="Josefin Sans"/>
              <a:cs typeface="Josefin Sans"/>
              <a:sym typeface="Josefin Sans"/>
            </a:endParaRPr>
          </a:p>
          <a:p>
            <a:pPr marL="571500" indent="-571500" algn="l">
              <a:lnSpc>
                <a:spcPts val="5319"/>
              </a:lnSpc>
              <a:buFont typeface="Arial" panose="020B0604020202020204" pitchFamily="34" charset="0"/>
              <a:buChar char="•"/>
            </a:pPr>
            <a:r>
              <a:rPr lang="en-US" sz="3799">
                <a:solidFill>
                  <a:srgbClr val="FFFFFF"/>
                </a:solidFill>
                <a:latin typeface="Josefin Sans"/>
                <a:ea typeface="Josefin Sans"/>
                <a:cs typeface="Josefin Sans"/>
                <a:sym typeface="Josefin Sans"/>
              </a:rPr>
              <a:t>Real-world data is often skewed, categorical, etc.</a:t>
            </a:r>
          </a:p>
          <a:p>
            <a:pPr marL="571500" indent="-571500" algn="l">
              <a:lnSpc>
                <a:spcPts val="5319"/>
              </a:lnSpc>
              <a:buFont typeface="Arial" panose="020B0604020202020204" pitchFamily="34" charset="0"/>
              <a:buChar char="•"/>
            </a:pPr>
            <a:endParaRPr lang="en-US" sz="3799">
              <a:solidFill>
                <a:srgbClr val="FFFFFF"/>
              </a:solidFill>
              <a:latin typeface="Josefin Sans"/>
              <a:ea typeface="Josefin Sans"/>
              <a:cs typeface="Josefin Sans"/>
              <a:sym typeface="Josefin Sans"/>
            </a:endParaRPr>
          </a:p>
          <a:p>
            <a:pPr marL="571500" indent="-571500" algn="l">
              <a:lnSpc>
                <a:spcPts val="5319"/>
              </a:lnSpc>
              <a:buFont typeface="Arial" panose="020B0604020202020204" pitchFamily="34" charset="0"/>
              <a:buChar char="•"/>
            </a:pPr>
            <a:r>
              <a:rPr lang="en-US" sz="3799">
                <a:solidFill>
                  <a:srgbClr val="FFFFFF"/>
                </a:solidFill>
                <a:latin typeface="Josefin Sans"/>
                <a:ea typeface="Josefin Sans"/>
                <a:cs typeface="Josefin Sans"/>
                <a:sym typeface="Josefin Sans"/>
              </a:rPr>
              <a:t>The 68-95-99.7 rule only applies to normal distributions</a:t>
            </a:r>
          </a:p>
          <a:p>
            <a:pPr marL="571500" indent="-571500" algn="l">
              <a:lnSpc>
                <a:spcPts val="5319"/>
              </a:lnSpc>
              <a:buFont typeface="Arial" panose="020B0604020202020204" pitchFamily="34" charset="0"/>
              <a:buChar char="•"/>
            </a:pPr>
            <a:endParaRPr lang="en-US" sz="3799">
              <a:solidFill>
                <a:srgbClr val="FFFFFF"/>
              </a:solidFill>
              <a:latin typeface="Josefin Sans"/>
              <a:ea typeface="Josefin Sans"/>
              <a:cs typeface="Josefin Sans"/>
              <a:sym typeface="Josefin Sans"/>
            </a:endParaRPr>
          </a:p>
          <a:p>
            <a:pPr marL="571500" indent="-571500" algn="l">
              <a:lnSpc>
                <a:spcPts val="5319"/>
              </a:lnSpc>
              <a:buFont typeface="Arial" panose="020B0604020202020204" pitchFamily="34" charset="0"/>
              <a:buChar char="•"/>
            </a:pPr>
            <a:r>
              <a:rPr lang="en-US" sz="3799">
                <a:solidFill>
                  <a:srgbClr val="FFFFFF"/>
                </a:solidFill>
                <a:latin typeface="Josefin Sans"/>
                <a:ea typeface="Josefin Sans"/>
                <a:cs typeface="Josefin Sans"/>
                <a:sym typeface="Josefin Sans"/>
              </a:rPr>
              <a:t>T-distributions and others may look similar but behave differently</a:t>
            </a:r>
          </a:p>
          <a:p>
            <a:pPr marL="571500" indent="-571500" algn="l">
              <a:lnSpc>
                <a:spcPts val="5319"/>
              </a:lnSpc>
              <a:spcBef>
                <a:spcPct val="0"/>
              </a:spcBef>
              <a:buFont typeface="Arial" panose="020B0604020202020204" pitchFamily="34" charset="0"/>
              <a:buChar char="•"/>
            </a:pPr>
            <a:endParaRPr lang="en-US" sz="3799">
              <a:solidFill>
                <a:srgbClr val="FFFFFF"/>
              </a:solidFill>
              <a:latin typeface="Josefin Sans"/>
              <a:ea typeface="Josefin Sans"/>
              <a:cs typeface="Josefin Sans"/>
              <a:sym typeface="Josefin Sans"/>
            </a:endParaRPr>
          </a:p>
        </p:txBody>
      </p:sp>
      <p:pic>
        <p:nvPicPr>
          <p:cNvPr id="15" name="Audio 14">
            <a:extLst>
              <a:ext uri="{FF2B5EF4-FFF2-40B4-BE49-F238E27FC236}">
                <a16:creationId xmlns:a16="http://schemas.microsoft.com/office/drawing/2014/main" id="{5D4B8BAC-5D20-9C67-BB9E-9BD8AC24CD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322800" y="9321800"/>
            <a:ext cx="812800" cy="812800"/>
          </a:xfrm>
          <a:prstGeom prst="rect">
            <a:avLst/>
          </a:prstGeom>
        </p:spPr>
      </p:pic>
    </p:spTree>
    <p:extLst>
      <p:ext uri="{BB962C8B-B14F-4D97-AF65-F5344CB8AC3E}">
        <p14:creationId xmlns:p14="http://schemas.microsoft.com/office/powerpoint/2010/main" val="1660828785"/>
      </p:ext>
    </p:extLst>
  </p:cSld>
  <p:clrMapOvr>
    <a:masterClrMapping/>
  </p:clrMapOvr>
  <mc:AlternateContent xmlns:mc="http://schemas.openxmlformats.org/markup-compatibility/2006" xmlns:p14="http://schemas.microsoft.com/office/powerpoint/2010/main">
    <mc:Choice Requires="p14">
      <p:transition spd="slow" p14:dur="2000" advTm="41216"/>
    </mc:Choice>
    <mc:Fallback xmlns="">
      <p:transition spd="slow" advTm="41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2150</TotalTime>
  <Words>1650</Words>
  <Application>Microsoft Macintosh PowerPoint</Application>
  <PresentationFormat>Custom</PresentationFormat>
  <Paragraphs>231</Paragraphs>
  <Slides>14</Slides>
  <Notes>14</Notes>
  <HiddenSlides>0</HiddenSlides>
  <MMClips>14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Josefin Sans</vt:lpstr>
      <vt:lpstr>Aptos</vt:lpstr>
      <vt:lpstr>Arial</vt:lpstr>
      <vt:lpstr>Josefin Sans Semi-Bold</vt:lpstr>
      <vt:lpstr>Josefin Sans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Symmetry Math Education Presentation in Colorful Bold Style</dc:title>
  <cp:lastModifiedBy>Nelson, Shayla</cp:lastModifiedBy>
  <cp:revision>59</cp:revision>
  <dcterms:created xsi:type="dcterms:W3CDTF">2006-08-16T00:00:00Z</dcterms:created>
  <dcterms:modified xsi:type="dcterms:W3CDTF">2025-08-09T21:07:45Z</dcterms:modified>
  <dc:identifier>DAGr2-jUqSQ</dc:identifier>
</cp:coreProperties>
</file>

<file path=docProps/thumbnail.jpeg>
</file>